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I5OnhgZXApjeybzEGOl0somVX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BD3EB6-65AF-4A5C-AACB-3604B4C91341}">
  <a:tblStyle styleId="{06BD3EB6-65AF-4A5C-AACB-3604B4C9134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/>
          <p:nvPr/>
        </p:nvSpPr>
        <p:spPr>
          <a:xfrm>
            <a:off x="7447339" y="48"/>
            <a:ext cx="4722503" cy="6841096"/>
          </a:xfrm>
          <a:custGeom>
            <a:rect b="b" l="l" r="r" t="t"/>
            <a:pathLst>
              <a:path extrusionOk="0" h="1798955" w="1185545">
                <a:moveTo>
                  <a:pt x="651433" y="1050658"/>
                </a:moveTo>
                <a:lnTo>
                  <a:pt x="648436" y="1043406"/>
                </a:lnTo>
                <a:lnTo>
                  <a:pt x="342620" y="737603"/>
                </a:lnTo>
                <a:lnTo>
                  <a:pt x="335368" y="734593"/>
                </a:lnTo>
                <a:lnTo>
                  <a:pt x="320217" y="734593"/>
                </a:lnTo>
                <a:lnTo>
                  <a:pt x="312953" y="737603"/>
                </a:lnTo>
                <a:lnTo>
                  <a:pt x="26035" y="1024521"/>
                </a:lnTo>
                <a:lnTo>
                  <a:pt x="23025" y="1031786"/>
                </a:lnTo>
                <a:lnTo>
                  <a:pt x="23025" y="1046924"/>
                </a:lnTo>
                <a:lnTo>
                  <a:pt x="26035" y="1054176"/>
                </a:lnTo>
                <a:lnTo>
                  <a:pt x="331838" y="1359979"/>
                </a:lnTo>
                <a:lnTo>
                  <a:pt x="339102" y="1363002"/>
                </a:lnTo>
                <a:lnTo>
                  <a:pt x="354241" y="1363002"/>
                </a:lnTo>
                <a:lnTo>
                  <a:pt x="361505" y="1359979"/>
                </a:lnTo>
                <a:lnTo>
                  <a:pt x="648423" y="1073073"/>
                </a:lnTo>
                <a:lnTo>
                  <a:pt x="651433" y="1065809"/>
                </a:lnTo>
                <a:lnTo>
                  <a:pt x="651433" y="1050658"/>
                </a:lnTo>
                <a:close/>
              </a:path>
              <a:path extrusionOk="0" h="1798955" w="1185545">
                <a:moveTo>
                  <a:pt x="814806" y="0"/>
                </a:moveTo>
                <a:lnTo>
                  <a:pt x="315290" y="0"/>
                </a:lnTo>
                <a:lnTo>
                  <a:pt x="544893" y="229590"/>
                </a:lnTo>
                <a:lnTo>
                  <a:pt x="554304" y="235839"/>
                </a:lnTo>
                <a:lnTo>
                  <a:pt x="565048" y="237921"/>
                </a:lnTo>
                <a:lnTo>
                  <a:pt x="575805" y="235839"/>
                </a:lnTo>
                <a:lnTo>
                  <a:pt x="585216" y="229590"/>
                </a:lnTo>
                <a:lnTo>
                  <a:pt x="814806" y="0"/>
                </a:lnTo>
                <a:close/>
              </a:path>
              <a:path extrusionOk="0" h="1798955" w="1185545">
                <a:moveTo>
                  <a:pt x="1185545" y="1599349"/>
                </a:moveTo>
                <a:lnTo>
                  <a:pt x="712673" y="1126477"/>
                </a:lnTo>
                <a:lnTo>
                  <a:pt x="703249" y="1120216"/>
                </a:lnTo>
                <a:lnTo>
                  <a:pt x="692505" y="1118133"/>
                </a:lnTo>
                <a:lnTo>
                  <a:pt x="681761" y="1120216"/>
                </a:lnTo>
                <a:lnTo>
                  <a:pt x="672325" y="1126490"/>
                </a:lnTo>
                <a:lnTo>
                  <a:pt x="0" y="1798815"/>
                </a:lnTo>
                <a:lnTo>
                  <a:pt x="1185545" y="1798815"/>
                </a:lnTo>
                <a:lnTo>
                  <a:pt x="1185545" y="1599349"/>
                </a:lnTo>
                <a:close/>
              </a:path>
              <a:path extrusionOk="0" h="1798955" w="1185545">
                <a:moveTo>
                  <a:pt x="1185545" y="0"/>
                </a:moveTo>
                <a:lnTo>
                  <a:pt x="959040" y="0"/>
                </a:lnTo>
                <a:lnTo>
                  <a:pt x="359346" y="599681"/>
                </a:lnTo>
                <a:lnTo>
                  <a:pt x="353085" y="609130"/>
                </a:lnTo>
                <a:lnTo>
                  <a:pt x="350989" y="619874"/>
                </a:lnTo>
                <a:lnTo>
                  <a:pt x="353085" y="630618"/>
                </a:lnTo>
                <a:lnTo>
                  <a:pt x="359346" y="640067"/>
                </a:lnTo>
                <a:lnTo>
                  <a:pt x="1185545" y="1466265"/>
                </a:lnTo>
                <a:lnTo>
                  <a:pt x="1185545" y="0"/>
                </a:lnTo>
                <a:close/>
              </a:path>
            </a:pathLst>
          </a:custGeom>
          <a:solidFill>
            <a:srgbClr val="ED8A2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6449" y="4401181"/>
            <a:ext cx="425320" cy="175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004" y="186443"/>
            <a:ext cx="1171646" cy="12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/>
          <p:nvPr>
            <p:ph type="title"/>
          </p:nvPr>
        </p:nvSpPr>
        <p:spPr>
          <a:xfrm>
            <a:off x="665860" y="2233763"/>
            <a:ext cx="5592637" cy="52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3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body"/>
          </p:nvPr>
        </p:nvSpPr>
        <p:spPr>
          <a:xfrm>
            <a:off x="665859" y="3028050"/>
            <a:ext cx="5182865" cy="43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2852">
                <a:solidFill>
                  <a:srgbClr val="06070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0960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77824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839789" y="365124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839791" y="1681164"/>
            <a:ext cx="5157785" cy="823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2289"/>
              <a:buNone/>
              <a:defRPr b="1" sz="2289"/>
            </a:lvl1pPr>
            <a:lvl2pPr indent="-2286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None/>
              <a:defRPr b="1" sz="1909"/>
            </a:lvl2pPr>
            <a:lvl3pPr indent="-2286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None/>
              <a:defRPr b="1" sz="1719"/>
            </a:lvl3pPr>
            <a:lvl4pPr indent="-2286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4pPr>
            <a:lvl5pPr indent="-2286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5pPr>
            <a:lvl6pPr indent="-2286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6pPr>
            <a:lvl7pPr indent="-2286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7pPr>
            <a:lvl8pPr indent="-2286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8pPr>
            <a:lvl9pPr indent="-2286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9pPr>
          </a:lstStyle>
          <a:p/>
        </p:txBody>
      </p:sp>
      <p:sp>
        <p:nvSpPr>
          <p:cNvPr id="76" name="Google Shape;76;p24"/>
          <p:cNvSpPr txBox="1"/>
          <p:nvPr>
            <p:ph idx="2" type="body"/>
          </p:nvPr>
        </p:nvSpPr>
        <p:spPr>
          <a:xfrm>
            <a:off x="839791" y="2505075"/>
            <a:ext cx="5157785" cy="368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3" type="body"/>
          </p:nvPr>
        </p:nvSpPr>
        <p:spPr>
          <a:xfrm>
            <a:off x="6172199" y="1681164"/>
            <a:ext cx="5183187" cy="823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2289"/>
              <a:buNone/>
              <a:defRPr b="1" sz="2289"/>
            </a:lvl1pPr>
            <a:lvl2pPr indent="-2286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None/>
              <a:defRPr b="1" sz="1909"/>
            </a:lvl2pPr>
            <a:lvl3pPr indent="-2286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None/>
              <a:defRPr b="1" sz="1719"/>
            </a:lvl3pPr>
            <a:lvl4pPr indent="-2286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4pPr>
            <a:lvl5pPr indent="-2286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5pPr>
            <a:lvl6pPr indent="-2286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6pPr>
            <a:lvl7pPr indent="-2286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7pPr>
            <a:lvl8pPr indent="-2286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8pPr>
            <a:lvl9pPr indent="-2286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b="1" sz="1529"/>
            </a:lvl9pPr>
          </a:lstStyle>
          <a:p/>
        </p:txBody>
      </p:sp>
      <p:sp>
        <p:nvSpPr>
          <p:cNvPr id="78" name="Google Shape;78;p24"/>
          <p:cNvSpPr txBox="1"/>
          <p:nvPr>
            <p:ph idx="4" type="body"/>
          </p:nvPr>
        </p:nvSpPr>
        <p:spPr>
          <a:xfrm>
            <a:off x="6172199" y="2505075"/>
            <a:ext cx="5183187" cy="368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838200" y="365124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title"/>
          </p:nvPr>
        </p:nvSpPr>
        <p:spPr>
          <a:xfrm>
            <a:off x="839791" y="457203"/>
            <a:ext cx="3932236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4"/>
              <a:buFont typeface="Calibri"/>
              <a:buNone/>
              <a:defRPr sz="30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5183189" y="987426"/>
            <a:ext cx="6172199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2529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3054"/>
              <a:buChar char="•"/>
              <a:defRPr sz="3054"/>
            </a:lvl1pPr>
            <a:lvl2pPr indent="-398335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673"/>
              <a:buChar char="•"/>
              <a:defRPr sz="2673"/>
            </a:lvl2pPr>
            <a:lvl3pPr indent="-373951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289"/>
              <a:buChar char="•"/>
              <a:defRPr sz="2289"/>
            </a:lvl3pPr>
            <a:lvl4pPr indent="-349821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Char char="•"/>
              <a:defRPr sz="1909"/>
            </a:lvl4pPr>
            <a:lvl5pPr indent="-349821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Char char="•"/>
              <a:defRPr sz="1909"/>
            </a:lvl5pPr>
            <a:lvl6pPr indent="-349821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Char char="•"/>
              <a:defRPr sz="1909"/>
            </a:lvl6pPr>
            <a:lvl7pPr indent="-349821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Char char="•"/>
              <a:defRPr sz="1909"/>
            </a:lvl7pPr>
            <a:lvl8pPr indent="-349821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Char char="•"/>
              <a:defRPr sz="1909"/>
            </a:lvl8pPr>
            <a:lvl9pPr indent="-349821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Char char="•"/>
              <a:defRPr sz="1909"/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839791" y="2057400"/>
            <a:ext cx="3932236" cy="381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1pPr>
            <a:lvl2pPr indent="-2286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2pPr>
            <a:lvl3pPr indent="-2286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145"/>
              <a:buNone/>
              <a:defRPr sz="1145"/>
            </a:lvl3pPr>
            <a:lvl4pPr indent="-2286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4pPr>
            <a:lvl5pPr indent="-2286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5pPr>
            <a:lvl6pPr indent="-2286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6pPr>
            <a:lvl7pPr indent="-2286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7pPr>
            <a:lvl8pPr indent="-2286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8pPr>
            <a:lvl9pPr indent="-2286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/>
          <p:nvPr>
            <p:ph type="title"/>
          </p:nvPr>
        </p:nvSpPr>
        <p:spPr>
          <a:xfrm>
            <a:off x="839791" y="457203"/>
            <a:ext cx="3932236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54"/>
              <a:buFont typeface="Calibri"/>
              <a:buNone/>
              <a:defRPr sz="30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/>
          <p:nvPr>
            <p:ph idx="2" type="pic"/>
          </p:nvPr>
        </p:nvSpPr>
        <p:spPr>
          <a:xfrm>
            <a:off x="5183189" y="987426"/>
            <a:ext cx="6172199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8"/>
          <p:cNvSpPr txBox="1"/>
          <p:nvPr>
            <p:ph idx="1" type="body"/>
          </p:nvPr>
        </p:nvSpPr>
        <p:spPr>
          <a:xfrm>
            <a:off x="839791" y="2057400"/>
            <a:ext cx="3932236" cy="381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1pPr>
            <a:lvl2pPr indent="-2286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2pPr>
            <a:lvl3pPr indent="-2286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145"/>
              <a:buNone/>
              <a:defRPr sz="1145"/>
            </a:lvl3pPr>
            <a:lvl4pPr indent="-2286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4pPr>
            <a:lvl5pPr indent="-2286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5pPr>
            <a:lvl6pPr indent="-2286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6pPr>
            <a:lvl7pPr indent="-2286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7pPr>
            <a:lvl8pPr indent="-2286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8pPr>
            <a:lvl9pPr indent="-2286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955"/>
              <a:buNone/>
              <a:defRPr sz="955"/>
            </a:lvl9pPr>
          </a:lstStyle>
          <a:p/>
        </p:txBody>
      </p:sp>
      <p:sp>
        <p:nvSpPr>
          <p:cNvPr id="102" name="Google Shape;102;p28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838200" y="365124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 rot="5400000">
            <a:off x="3920331" y="-1256503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 rot="5400000">
            <a:off x="7133434" y="1956594"/>
            <a:ext cx="5811837" cy="2628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 rot="5400000">
            <a:off x="1799432" y="-596108"/>
            <a:ext cx="5811837" cy="7734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ctrTitle"/>
          </p:nvPr>
        </p:nvSpPr>
        <p:spPr>
          <a:xfrm>
            <a:off x="914400" y="2125980"/>
            <a:ext cx="10363200" cy="52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3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subTitle"/>
          </p:nvPr>
        </p:nvSpPr>
        <p:spPr>
          <a:xfrm>
            <a:off x="1828800" y="3840480"/>
            <a:ext cx="8534400" cy="43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2852">
                <a:solidFill>
                  <a:srgbClr val="06070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60960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877824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title"/>
          </p:nvPr>
        </p:nvSpPr>
        <p:spPr>
          <a:xfrm>
            <a:off x="665860" y="2233763"/>
            <a:ext cx="5592637" cy="52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3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609600" y="1577340"/>
            <a:ext cx="5303518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2" type="body"/>
          </p:nvPr>
        </p:nvSpPr>
        <p:spPr>
          <a:xfrm>
            <a:off x="6278878" y="1577340"/>
            <a:ext cx="5303518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60960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77824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665860" y="2233763"/>
            <a:ext cx="5592637" cy="52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23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60960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77824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60960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77824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838200" y="365124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838200" y="1825628"/>
            <a:ext cx="10515601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ctrTitle"/>
          </p:nvPr>
        </p:nvSpPr>
        <p:spPr>
          <a:xfrm>
            <a:off x="1524004" y="1122363"/>
            <a:ext cx="9144000" cy="2387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7"/>
              <a:buFont typeface="Calibri"/>
              <a:buNone/>
              <a:defRPr sz="57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subTitle"/>
          </p:nvPr>
        </p:nvSpPr>
        <p:spPr>
          <a:xfrm>
            <a:off x="1524004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2289"/>
              <a:buNone/>
              <a:defRPr sz="2289"/>
            </a:lvl1pPr>
            <a:lvl2pPr lvl="1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None/>
              <a:defRPr sz="1909"/>
            </a:lvl2pPr>
            <a:lvl3pPr lvl="2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None/>
              <a:defRPr sz="1719"/>
            </a:lvl3pPr>
            <a:lvl4pPr lvl="3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4pPr>
            <a:lvl5pPr lvl="4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5pPr>
            <a:lvl6pPr lvl="5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6pPr>
            <a:lvl7pPr lvl="6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7pPr>
            <a:lvl8pPr lvl="7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8pPr>
            <a:lvl9pPr lvl="8" algn="ctr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  <a:defRPr sz="1529"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831850" y="1709739"/>
            <a:ext cx="10515601" cy="2852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7"/>
              <a:buFont typeface="Calibri"/>
              <a:buNone/>
              <a:defRPr sz="57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rgbClr val="888888"/>
              </a:buClr>
              <a:buSzPts val="2289"/>
              <a:buNone/>
              <a:defRPr sz="2289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909"/>
              <a:buNone/>
              <a:defRPr sz="190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719"/>
              <a:buNone/>
              <a:defRPr sz="171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529"/>
              <a:buNone/>
              <a:defRPr sz="152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529"/>
              <a:buNone/>
              <a:defRPr sz="152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529"/>
              <a:buNone/>
              <a:defRPr sz="152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529"/>
              <a:buNone/>
              <a:defRPr sz="152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529"/>
              <a:buNone/>
              <a:defRPr sz="152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rgbClr val="888888"/>
              </a:buClr>
              <a:buSzPts val="1529"/>
              <a:buNone/>
              <a:defRPr sz="152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838200" y="365124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8199" y="1825628"/>
            <a:ext cx="5181602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6172199" y="1825628"/>
            <a:ext cx="5181602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665860" y="2233763"/>
            <a:ext cx="5592637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665859" y="3028050"/>
            <a:ext cx="5182865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750" u="none" cap="none" strike="noStrike">
                <a:solidFill>
                  <a:srgbClr val="06070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1" type="ftr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60960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778242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38200" y="365124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8"/>
              <a:buFont typeface="Calibri"/>
              <a:buNone/>
              <a:defRPr b="0" i="0" sz="41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38200" y="1825628"/>
            <a:ext cx="10515601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8335" lvl="0" marL="457200" marR="0" rtl="0" algn="l">
              <a:lnSpc>
                <a:spcPct val="90000"/>
              </a:lnSpc>
              <a:spcBef>
                <a:spcPts val="955"/>
              </a:spcBef>
              <a:spcAft>
                <a:spcPts val="0"/>
              </a:spcAft>
              <a:buClr>
                <a:schemeClr val="dk1"/>
              </a:buClr>
              <a:buSzPts val="2673"/>
              <a:buFont typeface="Arial"/>
              <a:buChar char="•"/>
              <a:defRPr b="0" i="0" sz="26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3951" lvl="1" marL="9144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b="0" i="0" sz="22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821" lvl="2" marL="13716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909"/>
              <a:buFont typeface="Arial"/>
              <a:buChar char="•"/>
              <a:defRPr b="0" i="0" sz="19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7756" lvl="3" marL="18288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Font typeface="Arial"/>
              <a:buChar char="•"/>
              <a:defRPr b="0" i="0" sz="1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7756" lvl="4" marL="22860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Font typeface="Arial"/>
              <a:buChar char="•"/>
              <a:defRPr b="0" i="0" sz="1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7756" lvl="5" marL="27432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Font typeface="Arial"/>
              <a:buChar char="•"/>
              <a:defRPr b="0" i="0" sz="1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7756" lvl="6" marL="32004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Font typeface="Arial"/>
              <a:buChar char="•"/>
              <a:defRPr b="0" i="0" sz="1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7756" lvl="7" marL="36576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Font typeface="Arial"/>
              <a:buChar char="•"/>
              <a:defRPr b="0" i="0" sz="1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7756" lvl="8" marL="4114800" marR="0" rtl="0" algn="l">
              <a:lnSpc>
                <a:spcPct val="9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1719"/>
              <a:buFont typeface="Arial"/>
              <a:buChar char="•"/>
              <a:defRPr b="0" i="0" sz="171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8381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4038601" y="6356351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610599" y="6356351"/>
            <a:ext cx="2743202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4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M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slide" Target="/ppt/slides/slide5.xml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10" Type="http://schemas.openxmlformats.org/officeDocument/2006/relationships/image" Target="../media/image8.png"/><Relationship Id="rId9" Type="http://schemas.openxmlformats.org/officeDocument/2006/relationships/image" Target="../media/image11.jp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5.jp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595809" y="4008606"/>
            <a:ext cx="837350" cy="231819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45"/>
              <a:buFont typeface="Calibri"/>
              <a:buNone/>
            </a:pPr>
            <a:r>
              <a:t/>
            </a:r>
            <a:endParaRPr b="0" i="0" sz="684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>
            <p:ph type="title"/>
          </p:nvPr>
        </p:nvSpPr>
        <p:spPr>
          <a:xfrm>
            <a:off x="664643" y="3021957"/>
            <a:ext cx="7600500" cy="16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MZ" sz="4000"/>
              <a:t>Oportunidade de investimento</a:t>
            </a:r>
            <a:br>
              <a:rPr b="1" lang="pt-MZ"/>
            </a:br>
            <a:br>
              <a:rPr b="1" lang="pt-MZ"/>
            </a:br>
            <a:endParaRPr b="1"/>
          </a:p>
        </p:txBody>
      </p:sp>
      <p:sp>
        <p:nvSpPr>
          <p:cNvPr id="123" name="Google Shape;123;p1"/>
          <p:cNvSpPr txBox="1"/>
          <p:nvPr/>
        </p:nvSpPr>
        <p:spPr>
          <a:xfrm>
            <a:off x="9031742" y="6063401"/>
            <a:ext cx="17270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lang="pt-MZ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b="1" i="0" lang="pt-MZ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595809" y="5601736"/>
            <a:ext cx="609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de cultivo de mandioca e produção de bioplástico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/>
          <p:nvPr/>
        </p:nvSpPr>
        <p:spPr>
          <a:xfrm>
            <a:off x="559292" y="263288"/>
            <a:ext cx="115566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i="0" lang="pt-MZ" sz="1800" u="none" cap="none" strike="noStrike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Custos</a:t>
            </a:r>
            <a:endParaRPr b="1" i="0" sz="1800" u="none" cap="none" strike="noStrike">
              <a:solidFill>
                <a:srgbClr val="ED8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25" y="1068388"/>
            <a:ext cx="11560176" cy="530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" name="Google Shape;250;p11"/>
          <p:cNvGraphicFramePr/>
          <p:nvPr/>
        </p:nvGraphicFramePr>
        <p:xfrm>
          <a:off x="6238044" y="1606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{06BD3EB6-65AF-4A5C-AACB-3604B4C91341}</a:tableStyleId>
              </a:tblPr>
              <a:tblGrid>
                <a:gridCol w="759800"/>
                <a:gridCol w="1440450"/>
                <a:gridCol w="607850"/>
                <a:gridCol w="607850"/>
                <a:gridCol w="607850"/>
                <a:gridCol w="607850"/>
                <a:gridCol w="607850"/>
                <a:gridCol w="607850"/>
              </a:tblGrid>
              <a:tr h="171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10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Monthly recipe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10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10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10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10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10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0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3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4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12/31/2024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12/31/2026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12/31/2027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12/31/2029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775,862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887,586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1,015,399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1,161,616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1,328,889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775,862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887,586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1,015,399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1,161,616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1,328,889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3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1,086,207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1,242,621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1,421,558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1,626,262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1,860,444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1st Quarter</a:t>
                      </a:r>
                      <a:endParaRPr/>
                    </a:p>
                  </a:txBody>
                  <a:tcPr marT="0" marB="0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2,637,931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3,017,793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3,452,355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3,949,494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4,518,222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4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775,862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887,586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1,015,399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1,161,616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1,328,889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1,086,207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1,242,621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1,421,558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1,626,262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1,860,444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6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1,396,552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1,597,655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1,827,718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2,090,909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2,392,000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2nd Quarte</a:t>
                      </a:r>
                      <a:endParaRPr/>
                    </a:p>
                  </a:txBody>
                  <a:tcPr marT="0" marB="0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3,258,621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3,727,862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4,264,674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4,878,787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5,581,333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7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1,551,724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1,775,172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2,030,797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2,323,232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2,657,777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1,862,069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2,130,207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2,436,957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2,787,878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3,189,333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9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2,327,586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2,662,759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3,046,196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3,484,848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3,986,666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3rd Quarte</a:t>
                      </a:r>
                      <a:endParaRPr/>
                    </a:p>
                  </a:txBody>
                  <a:tcPr marT="0" marB="0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5,741,379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6,568,138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7,513,950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8,595,959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9,833,777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10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1,396,552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1,597,655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1,827,718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2,090,909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2,392,000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11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1,396,552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1,597,655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1,827,718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2,090,909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2,392,000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12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1,086,207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1,242,621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1,421,558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1,626,262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1,860,444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4th Quarter</a:t>
                      </a:r>
                      <a:endParaRPr/>
                    </a:p>
                  </a:txBody>
                  <a:tcPr marT="0" marB="0" marR="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3,879,310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4,437,931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5,076,993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5,808,080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6,644,444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</a:tr>
              <a:tr h="2158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do Year</a:t>
                      </a:r>
                      <a:endParaRPr/>
                    </a:p>
                  </a:txBody>
                  <a:tcPr marT="0" marB="0" marR="0" marL="182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15,517,241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17,751,724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20,307,972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23,232,320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26,577,775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1" name="Google Shape;251;p11"/>
          <p:cNvGraphicFramePr/>
          <p:nvPr/>
        </p:nvGraphicFramePr>
        <p:xfrm>
          <a:off x="451158" y="16067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{06BD3EB6-65AF-4A5C-AACB-3604B4C91341}</a:tableStyleId>
              </a:tblPr>
              <a:tblGrid>
                <a:gridCol w="1600775"/>
                <a:gridCol w="674000"/>
                <a:gridCol w="674000"/>
                <a:gridCol w="674000"/>
                <a:gridCol w="674000"/>
                <a:gridCol w="674000"/>
                <a:gridCol w="674000"/>
              </a:tblGrid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 revenue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highlight>
                          <a:srgbClr val="CC99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0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1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3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4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 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12/31/2024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12/31/2025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12/31/2026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12/31/2027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12/31/2028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12/31/2029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Plastic Granules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990,000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1,089,000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1,197,900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1,317,690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 price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Total, Product A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18,000,000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20,592,000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23,557,248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26,949,492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30,830,219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B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clients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 by client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Total, Product B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Gross Revenue, VAT included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18,000,000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20,592,000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23,557,248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26,949,492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30,830,219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Minus 16% VAT withheld at source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2,482,759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2,840,276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3,249,276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3,717,171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99CC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4,252,444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CCFF"/>
                    </a:solidFill>
                  </a:tcPr>
                </a:tc>
              </a:tr>
              <a:tr h="23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1828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9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 revenue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0 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15,517,241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17,751,724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20,307,972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23,232,320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t-MZ" sz="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26,577,775 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11"/>
          <p:cNvSpPr/>
          <p:nvPr/>
        </p:nvSpPr>
        <p:spPr>
          <a:xfrm>
            <a:off x="317746" y="41523"/>
            <a:ext cx="117675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i="0" lang="pt-MZ" sz="1800" u="none" cap="none" strike="noStrike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Projecções de vendas</a:t>
            </a:r>
            <a:endParaRPr b="1" i="0" sz="1800" u="none" cap="none" strike="noStrike">
              <a:solidFill>
                <a:srgbClr val="ED8A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24469" l="0" r="0" t="0"/>
          <a:stretch/>
        </p:blipFill>
        <p:spPr>
          <a:xfrm>
            <a:off x="3674123" y="1491185"/>
            <a:ext cx="4448505" cy="337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/>
          <p:nvPr/>
        </p:nvSpPr>
        <p:spPr>
          <a:xfrm>
            <a:off x="1066257" y="1265502"/>
            <a:ext cx="9547314" cy="5060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 da empresa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Porquê investir no projeto de cultivo de mandioca e produção de bioplástico em Moçambique?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e vantagens do projeto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Fluxograma do processo e layout da fábrica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 nacional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 de produção e custos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Projecções de venda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136110" y="747528"/>
            <a:ext cx="6664817" cy="255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3"/>
              <a:buFont typeface="Calibri"/>
              <a:buNone/>
            </a:pPr>
            <a:r>
              <a:rPr b="1" lang="pt-MZ" sz="342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Conteúdo</a:t>
            </a:r>
            <a:endParaRPr b="1" sz="342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23"/>
              <a:buFont typeface="Calibri"/>
              <a:buNone/>
            </a:pPr>
            <a:r>
              <a:t/>
            </a:r>
            <a:endParaRPr b="1" sz="3423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13830" r="0" t="0"/>
          <a:stretch/>
        </p:blipFill>
        <p:spPr>
          <a:xfrm>
            <a:off x="5884582" y="822940"/>
            <a:ext cx="5780675" cy="5415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6693762" y="6238319"/>
            <a:ext cx="4651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mais informações, contactar:</a:t>
            </a:r>
            <a:b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+258 845533050 (Marcos Inácio)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+258 867013238 (Apolinário deixa)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Apresentação da empresa, ECOPREGE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648069" y="3155551"/>
            <a:ext cx="5113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ECOPREGE é uma empresa jovem e dinâmica fundada por um grupo de engenheiros experientes com um forte compromisso com a sustentabilidade. 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nossa visão é desenvolver uma empresa líder no sector mineiro e energético sustentável em Moçambique, contribuindo para o desenvolvimento económico do país e protegendo o ambiente.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48069" y="725286"/>
            <a:ext cx="5113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ECOPREGE, Engenheiros Consultores &amp;amp; Produtores de Recursos Geológicos, Limitada, uma empresa de mineração e energia sustentável com sede na Av. Eduardo Mondlane, No 2022, Bairro Central C, Maputo Cidade. Eduardo Mondlane, No 2022, Bairro Central C, Cidade de Maputo.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Porquê investir no projeto de cultivo de mandioca e produção de bioplástico em Moçambique?</a:t>
            </a:r>
            <a:endParaRPr b="1" sz="1800">
              <a:solidFill>
                <a:srgbClr val="ED8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559292" y="713524"/>
            <a:ext cx="65073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pt-M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 disponibilidade de terra arável para o cultivo da mandioca em Moçambique. Dos 36 milhões de hectares de terra arável, apenas 5 milhões de hectares são cultivados;</a:t>
            </a:r>
            <a:endParaRPr/>
          </a:p>
          <a:p>
            <a:pPr indent="-2667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pt-M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Procura crescente de produtos plásticos biodegradáveis, que podem ser produzidos a partir da fécula de mandioca.</a:t>
            </a:r>
            <a:endParaRPr/>
          </a:p>
          <a:p>
            <a:pPr indent="-2667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pt-M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Isenção do pagamento de direitos aduaneiros na importação de todas as máquinas e equipamentos para a fábrica, incluindo algumas taxas a serem solicitadas, uma vez que o projeto será apresentado à APIEX</a:t>
            </a:r>
            <a:endParaRPr/>
          </a:p>
          <a:p>
            <a:pPr indent="-2667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pt-M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Incentivos fiscais, financeiros e regulamentares oferecidos pelo governo moçambicano para o desenvolvimento do sector agrícola: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pt-M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Reduzir a taxa do IVA de 17% para 16%;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pt-M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Isenção do IVA na importação de factores de produção para a agricultura e eletrificação;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pt-M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Redução da taxa de IRPC de 32% para 10% para a agricultura, aquacultura e transportes urbanos;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pt-M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Reduzir de 20% para 10% a taxa de compensação cobrada a entidades estrangeiras que prestem serviços a empresas agrícolas nacionais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pt-M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eliminação da retenção na fonte de 20 por cento sobre os juros do financiamento externo de projectos agrícolas;</a:t>
            </a:r>
            <a:endParaRPr/>
          </a:p>
          <a:p>
            <a:pPr indent="-342900" lvl="1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b="0" i="0" lang="pt-M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garantia de acesso à terra.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19723" l="0" r="0" t="0"/>
          <a:stretch/>
        </p:blipFill>
        <p:spPr>
          <a:xfrm>
            <a:off x="7319726" y="830539"/>
            <a:ext cx="4367345" cy="189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7912" y="2849732"/>
            <a:ext cx="4367400" cy="1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7911" y="4722921"/>
            <a:ext cx="4367400" cy="20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12760" y="830539"/>
            <a:ext cx="1874311" cy="1054300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b="0" l="4878" r="4104" t="0"/>
          <a:stretch/>
        </p:blipFill>
        <p:spPr>
          <a:xfrm>
            <a:off x="4503938" y="998162"/>
            <a:ext cx="7128770" cy="513964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5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Apoio da legislação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559292" y="953196"/>
            <a:ext cx="3864600" cy="5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do decreto n.º 16/2015: </a:t>
            </a:r>
            <a:r>
              <a:rPr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normas e procedimentos relativos à produção, importação, comercialização e utilização de sacos de plástico com vista a reduzir os seus impactos negativos na saúde humana, nas infra-estruturas, na biodiversidade e no ambiente em geral.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 do decreto nº 16/2015 : </a:t>
            </a:r>
            <a:r>
              <a:rPr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Aplica-se a todos os produtores, importadores, comerciantes, distribuidores e utilizadores de sacos de plástico em Moçambique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Caraterísticas do saco de plástico: </a:t>
            </a:r>
            <a:r>
              <a:rPr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saco de plástico deve ser biodegradável, ter uma espessura mínima de 30 </a:t>
            </a:r>
            <a:r>
              <a:rPr lang="pt-M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micrômetros</a:t>
            </a:r>
            <a:r>
              <a:rPr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uma capacidade mínima de 5 litros, uma resistência mínima de 5 quilogramas e ser verde ou de outra cor que permita a sua identificação.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Objetivo e vantagens do projeto</a:t>
            </a:r>
            <a:endParaRPr b="1" sz="1800">
              <a:solidFill>
                <a:srgbClr val="ED8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559292" y="816618"/>
            <a:ext cx="66627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Produzir bioplástico a partir de amido de mandioca.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bioplástico é uma alternativa sustentável aos plásticos inorgânicos difíceis de destruir, uma vez que é geralmente biodegradável e reciclável. A mandioca é uma matéria-prima abundante e acessível em Moçambique, o que torna o país um local ideal para a produção de bioplásticos.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Esperam-se muitas vantagens do projeto, tais como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Redução da poluição ambiental, especialmente nos oceanos;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da qualidade de vida;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emprego;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Dinamização da economia local;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Posicionar o país como uma referência em sustentabilidade;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M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 o país livre do consumo de plástico inorgânico.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llseye with solid fill"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3359" y="1307935"/>
            <a:ext cx="4455194" cy="445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Fluxograma do processo e esquema da fábrica (cenário de base)</a:t>
            </a: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26405" l="14120" r="13094" t="0"/>
          <a:stretch/>
        </p:blipFill>
        <p:spPr>
          <a:xfrm>
            <a:off x="2790459" y="6064509"/>
            <a:ext cx="823200" cy="624300"/>
          </a:xfrm>
          <a:prstGeom prst="ellipse">
            <a:avLst/>
          </a:prstGeom>
          <a:noFill/>
          <a:ln cap="rnd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33213" t="0"/>
          <a:stretch/>
        </p:blipFill>
        <p:spPr>
          <a:xfrm>
            <a:off x="2384489" y="4467516"/>
            <a:ext cx="716280" cy="113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3084" y="1259431"/>
            <a:ext cx="1276350" cy="8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 b="0" l="0" r="41176" t="47059"/>
          <a:stretch/>
        </p:blipFill>
        <p:spPr>
          <a:xfrm>
            <a:off x="2742629" y="3305083"/>
            <a:ext cx="937260" cy="843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7"/>
          <p:cNvCxnSpPr>
            <a:stCxn id="172" idx="2"/>
            <a:endCxn id="170" idx="0"/>
          </p:cNvCxnSpPr>
          <p:nvPr/>
        </p:nvCxnSpPr>
        <p:spPr>
          <a:xfrm flipH="1">
            <a:off x="2742659" y="4148363"/>
            <a:ext cx="468600" cy="319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7"/>
          <p:cNvSpPr txBox="1"/>
          <p:nvPr/>
        </p:nvSpPr>
        <p:spPr>
          <a:xfrm>
            <a:off x="2555323" y="847583"/>
            <a:ext cx="123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Mandioca fresca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3679889" y="2497270"/>
            <a:ext cx="1234500" cy="26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Trituração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3591003" y="3421263"/>
            <a:ext cx="1876200" cy="41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Máquina de produção de amido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4045367" y="4945789"/>
            <a:ext cx="1623000" cy="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Máquina de produção de PLA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3739490" y="6199549"/>
            <a:ext cx="974700" cy="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Granulado de PLA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5435" y="2343894"/>
            <a:ext cx="771648" cy="60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7"/>
          <p:cNvCxnSpPr>
            <a:stCxn id="171" idx="2"/>
            <a:endCxn id="179" idx="0"/>
          </p:cNvCxnSpPr>
          <p:nvPr/>
        </p:nvCxnSpPr>
        <p:spPr>
          <a:xfrm>
            <a:off x="3211259" y="2062071"/>
            <a:ext cx="0" cy="281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What Is Tapioca And How Do You Cook It?" id="181" name="Google Shape;181;p7"/>
          <p:cNvPicPr preferRelativeResize="0"/>
          <p:nvPr/>
        </p:nvPicPr>
        <p:blipFill rotWithShape="1">
          <a:blip r:embed="rId8">
            <a:alphaModFix/>
          </a:blip>
          <a:srcRect b="239" l="0" r="12617" t="0"/>
          <a:stretch/>
        </p:blipFill>
        <p:spPr>
          <a:xfrm>
            <a:off x="1382019" y="3429000"/>
            <a:ext cx="92964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1304079" y="4096091"/>
            <a:ext cx="1104900" cy="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Amido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7"/>
          <p:cNvCxnSpPr>
            <a:stCxn id="170" idx="2"/>
            <a:endCxn id="169" idx="0"/>
          </p:cNvCxnSpPr>
          <p:nvPr/>
        </p:nvCxnSpPr>
        <p:spPr>
          <a:xfrm>
            <a:off x="2742629" y="5598451"/>
            <a:ext cx="459300" cy="46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7"/>
          <p:cNvCxnSpPr>
            <a:stCxn id="172" idx="1"/>
            <a:endCxn id="181" idx="3"/>
          </p:cNvCxnSpPr>
          <p:nvPr/>
        </p:nvCxnSpPr>
        <p:spPr>
          <a:xfrm rot="10800000">
            <a:off x="2311529" y="3725823"/>
            <a:ext cx="431100" cy="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O CULTIVO DA MANDIOCA - Trabalhos Escolares" id="185" name="Google Shape;18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18733" y="1326358"/>
            <a:ext cx="1188900" cy="668700"/>
          </a:xfrm>
          <a:prstGeom prst="ellipse">
            <a:avLst/>
          </a:prstGeom>
          <a:noFill/>
          <a:ln cap="rnd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cxnSp>
        <p:nvCxnSpPr>
          <p:cNvPr id="186" name="Google Shape;186;p7"/>
          <p:cNvCxnSpPr>
            <a:stCxn id="185" idx="2"/>
            <a:endCxn id="171" idx="3"/>
          </p:cNvCxnSpPr>
          <p:nvPr/>
        </p:nvCxnSpPr>
        <p:spPr>
          <a:xfrm rot="10800000">
            <a:off x="3849533" y="1660708"/>
            <a:ext cx="769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7" name="Google Shape;187;p7"/>
          <p:cNvSpPr txBox="1"/>
          <p:nvPr/>
        </p:nvSpPr>
        <p:spPr>
          <a:xfrm>
            <a:off x="4475430" y="847583"/>
            <a:ext cx="1370700" cy="265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Produção de mandioca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7"/>
          <p:cNvCxnSpPr>
            <a:stCxn id="172" idx="2"/>
            <a:endCxn id="189" idx="0"/>
          </p:cNvCxnSpPr>
          <p:nvPr/>
        </p:nvCxnSpPr>
        <p:spPr>
          <a:xfrm>
            <a:off x="3211259" y="4148363"/>
            <a:ext cx="358200" cy="32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0" name="Google Shape;190;p7"/>
          <p:cNvCxnSpPr>
            <a:stCxn id="179" idx="2"/>
            <a:endCxn id="172" idx="0"/>
          </p:cNvCxnSpPr>
          <p:nvPr/>
        </p:nvCxnSpPr>
        <p:spPr>
          <a:xfrm>
            <a:off x="3211259" y="2947144"/>
            <a:ext cx="0" cy="35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 b="0" l="0" r="33213" t="0"/>
          <a:stretch/>
        </p:blipFill>
        <p:spPr>
          <a:xfrm>
            <a:off x="3211259" y="4476200"/>
            <a:ext cx="716280" cy="1130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7"/>
          <p:cNvCxnSpPr>
            <a:stCxn id="189" idx="2"/>
            <a:endCxn id="169" idx="0"/>
          </p:cNvCxnSpPr>
          <p:nvPr/>
        </p:nvCxnSpPr>
        <p:spPr>
          <a:xfrm flipH="1">
            <a:off x="3202199" y="5607135"/>
            <a:ext cx="367200" cy="45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92" name="Google Shape;192;p7"/>
          <p:cNvGrpSpPr/>
          <p:nvPr/>
        </p:nvGrpSpPr>
        <p:grpSpPr>
          <a:xfrm>
            <a:off x="6116711" y="1088696"/>
            <a:ext cx="5592300" cy="5488200"/>
            <a:chOff x="503801" y="1161261"/>
            <a:chExt cx="5592300" cy="5488200"/>
          </a:xfrm>
        </p:grpSpPr>
        <p:sp>
          <p:nvSpPr>
            <p:cNvPr id="193" name="Google Shape;193;p7"/>
            <p:cNvSpPr/>
            <p:nvPr/>
          </p:nvSpPr>
          <p:spPr>
            <a:xfrm>
              <a:off x="503801" y="1161261"/>
              <a:ext cx="5592300" cy="5488200"/>
            </a:xfrm>
            <a:prstGeom prst="rect">
              <a:avLst/>
            </a:prstGeom>
            <a:noFill/>
            <a:ln cap="flat" cmpd="sng" w="38100">
              <a:solidFill>
                <a:srgbClr val="ED7D3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139562" y="1712354"/>
              <a:ext cx="4146000" cy="786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pt-MZ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Zona de produção de mandioca</a:t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179746" y="3665497"/>
              <a:ext cx="1105800" cy="10413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Stock de grânulos de PLA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139562" y="3665499"/>
              <a:ext cx="798900" cy="10413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 cassa</a:t>
              </a:r>
              <a:r>
                <a:rPr lang="pt-MZ" sz="10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 para a fábrica de amido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753450" y="3647986"/>
              <a:ext cx="798900" cy="10413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amido </a:t>
              </a:r>
              <a:r>
                <a:rPr lang="pt-MZ" sz="10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ao PLA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179075" y="2725113"/>
              <a:ext cx="1254600" cy="5934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Caldo de mandioca fresco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066765" y="2762741"/>
              <a:ext cx="1254600" cy="567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lang="pt-MZ" sz="10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Estoque de mandioca seca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081858" y="4990540"/>
              <a:ext cx="1904400" cy="676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Instalações eléctricas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ingle gear outline" id="201" name="Google Shape;201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391292" y="3597031"/>
              <a:ext cx="295529" cy="295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ngle gear outline" id="202" name="Google Shape;202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043830" y="3569839"/>
              <a:ext cx="295529" cy="295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7"/>
            <p:cNvSpPr/>
            <p:nvPr/>
          </p:nvSpPr>
          <p:spPr>
            <a:xfrm>
              <a:off x="3521934" y="4990540"/>
              <a:ext cx="1810200" cy="676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Instalações hídricas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445322" y="1480589"/>
            <a:ext cx="156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plano a longo prazo da Ecoprege é utilizar esta fase do processo para produzir eletricidade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7"/>
          <p:cNvCxnSpPr>
            <a:stCxn id="179" idx="1"/>
            <a:endCxn id="204" idx="3"/>
          </p:cNvCxnSpPr>
          <p:nvPr/>
        </p:nvCxnSpPr>
        <p:spPr>
          <a:xfrm rot="10800000">
            <a:off x="2014835" y="1834619"/>
            <a:ext cx="810600" cy="8109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Fluxograma do processo e esquema da fábrica (cenário alternativo)</a:t>
            </a: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 b="26405" l="14120" r="13094" t="0"/>
          <a:stretch/>
        </p:blipFill>
        <p:spPr>
          <a:xfrm>
            <a:off x="2209982" y="5621925"/>
            <a:ext cx="823200" cy="624300"/>
          </a:xfrm>
          <a:prstGeom prst="ellipse">
            <a:avLst/>
          </a:prstGeom>
          <a:noFill/>
          <a:ln cap="rnd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4">
            <a:alphaModFix/>
          </a:blip>
          <a:srcRect b="0" l="0" r="33213" t="0"/>
          <a:stretch/>
        </p:blipFill>
        <p:spPr>
          <a:xfrm>
            <a:off x="1804012" y="4024932"/>
            <a:ext cx="716280" cy="1130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8"/>
          <p:cNvCxnSpPr>
            <a:stCxn id="214" idx="2"/>
            <a:endCxn id="212" idx="0"/>
          </p:cNvCxnSpPr>
          <p:nvPr/>
        </p:nvCxnSpPr>
        <p:spPr>
          <a:xfrm flipH="1">
            <a:off x="2162244" y="3245821"/>
            <a:ext cx="459300" cy="77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5" name="Google Shape;215;p8"/>
          <p:cNvSpPr txBox="1"/>
          <p:nvPr/>
        </p:nvSpPr>
        <p:spPr>
          <a:xfrm>
            <a:off x="3457552" y="4383249"/>
            <a:ext cx="1623000" cy="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Máquina de produção de PLA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3159013" y="5756965"/>
            <a:ext cx="1402200" cy="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Granulado de PLA</a:t>
            </a:r>
            <a:endParaRPr/>
          </a:p>
        </p:txBody>
      </p:sp>
      <p:pic>
        <p:nvPicPr>
          <p:cNvPr descr="What Is Tapioca And How Do You Cook It?" id="214" name="Google Shape;214;p8"/>
          <p:cNvPicPr preferRelativeResize="0"/>
          <p:nvPr/>
        </p:nvPicPr>
        <p:blipFill rotWithShape="1">
          <a:blip r:embed="rId5">
            <a:alphaModFix/>
          </a:blip>
          <a:srcRect b="239" l="0" r="12617" t="0"/>
          <a:stretch/>
        </p:blipFill>
        <p:spPr>
          <a:xfrm>
            <a:off x="2156724" y="2652096"/>
            <a:ext cx="929640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989905" y="2690176"/>
            <a:ext cx="1104900" cy="25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Amido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8"/>
          <p:cNvCxnSpPr>
            <a:stCxn id="212" idx="2"/>
            <a:endCxn id="211" idx="0"/>
          </p:cNvCxnSpPr>
          <p:nvPr/>
        </p:nvCxnSpPr>
        <p:spPr>
          <a:xfrm>
            <a:off x="2162152" y="5155867"/>
            <a:ext cx="459300" cy="46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9" name="Google Shape;219;p8"/>
          <p:cNvCxnSpPr>
            <a:stCxn id="214" idx="2"/>
            <a:endCxn id="220" idx="0"/>
          </p:cNvCxnSpPr>
          <p:nvPr/>
        </p:nvCxnSpPr>
        <p:spPr>
          <a:xfrm>
            <a:off x="2621544" y="3245821"/>
            <a:ext cx="367500" cy="78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20" name="Google Shape;220;p8"/>
          <p:cNvPicPr preferRelativeResize="0"/>
          <p:nvPr/>
        </p:nvPicPr>
        <p:blipFill rotWithShape="1">
          <a:blip r:embed="rId4">
            <a:alphaModFix/>
          </a:blip>
          <a:srcRect b="0" l="0" r="33213" t="0"/>
          <a:stretch/>
        </p:blipFill>
        <p:spPr>
          <a:xfrm>
            <a:off x="2630782" y="4033616"/>
            <a:ext cx="716280" cy="1130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8"/>
          <p:cNvCxnSpPr>
            <a:stCxn id="220" idx="2"/>
            <a:endCxn id="211" idx="0"/>
          </p:cNvCxnSpPr>
          <p:nvPr/>
        </p:nvCxnSpPr>
        <p:spPr>
          <a:xfrm flipH="1">
            <a:off x="2621722" y="5164551"/>
            <a:ext cx="367200" cy="45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2" name="Google Shape;222;p8"/>
          <p:cNvSpPr txBox="1"/>
          <p:nvPr/>
        </p:nvSpPr>
        <p:spPr>
          <a:xfrm>
            <a:off x="1917192" y="1163299"/>
            <a:ext cx="142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DATCO </a:t>
            </a:r>
            <a:endParaRPr/>
          </a:p>
        </p:txBody>
      </p:sp>
      <p:cxnSp>
        <p:nvCxnSpPr>
          <p:cNvPr id="223" name="Google Shape;223;p8"/>
          <p:cNvCxnSpPr>
            <a:stCxn id="222" idx="2"/>
            <a:endCxn id="214" idx="0"/>
          </p:cNvCxnSpPr>
          <p:nvPr/>
        </p:nvCxnSpPr>
        <p:spPr>
          <a:xfrm flipH="1">
            <a:off x="2621442" y="1532599"/>
            <a:ext cx="9300" cy="1119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224" name="Google Shape;224;p8"/>
          <p:cNvGrpSpPr/>
          <p:nvPr/>
        </p:nvGrpSpPr>
        <p:grpSpPr>
          <a:xfrm>
            <a:off x="6116711" y="1088696"/>
            <a:ext cx="5592300" cy="5488200"/>
            <a:chOff x="503801" y="1161261"/>
            <a:chExt cx="5592300" cy="5488200"/>
          </a:xfrm>
        </p:grpSpPr>
        <p:sp>
          <p:nvSpPr>
            <p:cNvPr id="225" name="Google Shape;225;p8"/>
            <p:cNvSpPr/>
            <p:nvPr/>
          </p:nvSpPr>
          <p:spPr>
            <a:xfrm>
              <a:off x="503801" y="1161261"/>
              <a:ext cx="5592300" cy="5488200"/>
            </a:xfrm>
            <a:prstGeom prst="rect">
              <a:avLst/>
            </a:prstGeom>
            <a:noFill/>
            <a:ln cap="flat" cmpd="sng" w="38100">
              <a:solidFill>
                <a:srgbClr val="ED7D3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139563" y="1895855"/>
              <a:ext cx="4146000" cy="7866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pt-MZ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Stock para amido de mandioca comprado</a:t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179746" y="3665497"/>
              <a:ext cx="1105800" cy="10413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Stock de grânulos de PLA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081858" y="3647986"/>
              <a:ext cx="2470500" cy="10413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amido </a:t>
              </a:r>
              <a:r>
                <a:rPr lang="pt-MZ" sz="10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aos grânulos de PLA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081858" y="4990540"/>
              <a:ext cx="1904400" cy="676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Instalações elétricas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ingle gear outline" id="230" name="Google Shape;23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41252" y="3617613"/>
              <a:ext cx="295529" cy="295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8"/>
            <p:cNvSpPr/>
            <p:nvPr/>
          </p:nvSpPr>
          <p:spPr>
            <a:xfrm>
              <a:off x="3521934" y="4990540"/>
              <a:ext cx="1810200" cy="676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b="0" i="0" lang="pt-MZ" sz="10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Instalações hidrossanitárias</a:t>
              </a:r>
              <a:endPara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/>
          <p:nvPr/>
        </p:nvSpPr>
        <p:spPr>
          <a:xfrm>
            <a:off x="559292" y="263288"/>
            <a:ext cx="11106000" cy="340500"/>
          </a:xfrm>
          <a:prstGeom prst="rect">
            <a:avLst/>
          </a:prstGeom>
          <a:gradFill>
            <a:gsLst>
              <a:gs pos="0">
                <a:srgbClr val="B7B7B7"/>
              </a:gs>
              <a:gs pos="50000">
                <a:srgbClr val="D2D2D2"/>
              </a:gs>
              <a:gs pos="100000">
                <a:srgbClr val="E8E8E8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A22"/>
              </a:buClr>
              <a:buSzPts val="1800"/>
              <a:buFont typeface="Arial"/>
              <a:buNone/>
            </a:pPr>
            <a:r>
              <a:rPr b="1" i="0" lang="pt-MZ" sz="1800" u="none" cap="none" strike="noStrike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Mercado Interno</a:t>
            </a:r>
            <a:r>
              <a:rPr b="1" lang="pt-MZ" sz="1800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MZ" sz="1800" u="none" cap="none" strike="noStrike">
                <a:solidFill>
                  <a:srgbClr val="ED8A22"/>
                </a:solidFill>
                <a:latin typeface="Arial"/>
                <a:ea typeface="Arial"/>
                <a:cs typeface="Arial"/>
                <a:sym typeface="Arial"/>
              </a:rPr>
              <a:t>(ainda consome plástico inorgânico)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559292" y="831852"/>
            <a:ext cx="68892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TOPACK MOCAMBIQUE-INDUSTRIA DE PLASTICOS S.A</a:t>
            </a:r>
            <a:r>
              <a:rPr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Empresa que produz e comercializa produtos de plástico, tais como baldes, bidões, caixas, frascos, caixotes, mesas, cadeiras, paletes e pré-formas. A empresa opera a partir de Maputo e tem clientes em vários sectores, como o alimentar, bebidas, construção, agricultura e indústria.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Arkay Plastics (Moçambique), Limitada: </a:t>
            </a:r>
            <a:r>
              <a:rPr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uma empresa que produz e distribui produtos de plástico, tais como garrafas, tampas, copos, pratos, talheres, etc. A empresa faz parte do grupo Arkay, que opera em vários países africanos, como o Quénia, o Malawi, a Zâmbia, a Tanzânia, etc.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Plastex: </a:t>
            </a:r>
            <a:r>
              <a:rPr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principal fornecedor de tanques de armazenamento de plástico em Moçambique, com mais de 20 anos de experiência. A empresa oferece soluções para o armazenamento de água, combustível, produtos químicos e outros líquidos. A empresa opera a partir de quatro fábricas estrategicamente posicionadas: Nacala (no norte), Beira (no centro), Tete (centro-oeste) e Maputo (no sul).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Savannah Fabrica De Tubos Plasticos: </a:t>
            </a:r>
            <a:r>
              <a:rPr lang="pt-M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fábrica de tubos de plástico fundada em janeiro de 2017. A atividade principal da Savannah é o fabrico e a comercialização de tubos ISOGRIS, COPOLENO (PEAD), PPR, CORRUGADOS, ANELADOS e acessórios PPR. A empresa serve os sectores da construção, do saneamento, da irrigação, da exploração mineira e da indústria.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5412" y="994299"/>
            <a:ext cx="3338100" cy="3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>
            <a:off x="7837714" y="4616740"/>
            <a:ext cx="3525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mercado nacional é ainda dominado pelo plástico inorgânico.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M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empresas são potenciais clientes dos bioplásticos ECOPREGE no período de transição para a utilização exclusiva de bioplásticos ou embalagens biodegradáveis.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6070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2024-01-12T18:51:34Z</dcterms:created>
  <dc:creator>Marcos Inacio</dc:creator>
</cp:coreProperties>
</file>