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sldIdLst>
    <p:sldId id="306" r:id="rId3"/>
    <p:sldId id="267" r:id="rId4"/>
    <p:sldId id="304" r:id="rId5"/>
    <p:sldId id="318" r:id="rId6"/>
    <p:sldId id="330" r:id="rId7"/>
    <p:sldId id="316" r:id="rId8"/>
    <p:sldId id="329" r:id="rId9"/>
    <p:sldId id="328" r:id="rId10"/>
    <p:sldId id="327" r:id="rId11"/>
    <p:sldId id="324" r:id="rId12"/>
    <p:sldId id="334" r:id="rId13"/>
    <p:sldId id="305" r:id="rId14"/>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3CA224-B352-3DDD-90E7-8B3F45111940}" name="Marcos Inacio" initials="MI" userId="S::marcos.inacio@vulcaninternational.com::7ff7e0a7-ca57-441c-9502-f79329c24f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b2866.VULCANNET\Documents\Documentos%20pessoais\ECOPREGE\Bioplastico\Custos%20Globais%20ECOPREG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Plastic consumption</a:t>
            </a:r>
            <a:r>
              <a:rPr lang="en-US" sz="1200" baseline="0" dirty="0"/>
              <a:t> </a:t>
            </a:r>
            <a:r>
              <a:rPr lang="en-US" sz="1200" dirty="0"/>
              <a:t>per capita (kg)</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7.2948069824503664E-2"/>
          <c:y val="0.17531717192226037"/>
          <c:w val="0.9190529308836396"/>
          <c:h val="0.45902074740657417"/>
        </c:manualLayout>
      </c:layout>
      <c:barChart>
        <c:barDir val="col"/>
        <c:grouping val="clustered"/>
        <c:varyColors val="0"/>
        <c:ser>
          <c:idx val="0"/>
          <c:order val="0"/>
          <c:tx>
            <c:strRef>
              <c:f>Sheet1!$B$1</c:f>
              <c:strCache>
                <c:ptCount val="1"/>
                <c:pt idx="0">
                  <c:v>Consumo per capita</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2018</c:v>
                </c:pt>
                <c:pt idx="2">
                  <c:v>2021</c:v>
                </c:pt>
              </c:numCache>
            </c:numRef>
          </c:cat>
          <c:val>
            <c:numRef>
              <c:f>Sheet1!$B$2:$B$4</c:f>
              <c:numCache>
                <c:formatCode>General</c:formatCode>
                <c:ptCount val="3"/>
                <c:pt idx="0">
                  <c:v>3.6</c:v>
                </c:pt>
                <c:pt idx="1">
                  <c:v>5.2</c:v>
                </c:pt>
                <c:pt idx="2">
                  <c:v>6.5</c:v>
                </c:pt>
              </c:numCache>
            </c:numRef>
          </c:val>
          <c:extLst>
            <c:ext xmlns:c16="http://schemas.microsoft.com/office/drawing/2014/chart" uri="{C3380CC4-5D6E-409C-BE32-E72D297353CC}">
              <c16:uniqueId val="{00000000-A095-4A91-B2AA-44BED0182EB9}"/>
            </c:ext>
          </c:extLst>
        </c:ser>
        <c:dLbls>
          <c:showLegendKey val="0"/>
          <c:showVal val="0"/>
          <c:showCatName val="0"/>
          <c:showSerName val="0"/>
          <c:showPercent val="0"/>
          <c:showBubbleSize val="0"/>
        </c:dLbls>
        <c:gapWidth val="219"/>
        <c:overlap val="-27"/>
        <c:axId val="98407184"/>
        <c:axId val="1278587040"/>
      </c:barChart>
      <c:catAx>
        <c:axId val="984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278587040"/>
        <c:crosses val="autoZero"/>
        <c:auto val="1"/>
        <c:lblAlgn val="ctr"/>
        <c:lblOffset val="100"/>
        <c:noMultiLvlLbl val="0"/>
      </c:catAx>
      <c:valAx>
        <c:axId val="1278587040"/>
        <c:scaling>
          <c:orientation val="minMax"/>
        </c:scaling>
        <c:delete val="1"/>
        <c:axPos val="l"/>
        <c:numFmt formatCode="General" sourceLinked="1"/>
        <c:majorTickMark val="none"/>
        <c:minorTickMark val="none"/>
        <c:tickLblPos val="nextTo"/>
        <c:crossAx val="984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Total plastic demand (x1000 Tons)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barChart>
        <c:barDir val="col"/>
        <c:grouping val="clustered"/>
        <c:varyColors val="0"/>
        <c:ser>
          <c:idx val="0"/>
          <c:order val="0"/>
          <c:tx>
            <c:strRef>
              <c:f>Sheet1!$B$1</c:f>
              <c:strCache>
                <c:ptCount val="1"/>
                <c:pt idx="0">
                  <c:v>Demanda 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2018</c:v>
                </c:pt>
                <c:pt idx="2">
                  <c:v>2021</c:v>
                </c:pt>
              </c:numCache>
            </c:numRef>
          </c:cat>
          <c:val>
            <c:numRef>
              <c:f>Sheet1!$B$2:$B$4</c:f>
              <c:numCache>
                <c:formatCode>General</c:formatCode>
                <c:ptCount val="3"/>
                <c:pt idx="0">
                  <c:v>90</c:v>
                </c:pt>
                <c:pt idx="1">
                  <c:v>150</c:v>
                </c:pt>
                <c:pt idx="2">
                  <c:v>209.3</c:v>
                </c:pt>
              </c:numCache>
            </c:numRef>
          </c:val>
          <c:extLst>
            <c:ext xmlns:c16="http://schemas.microsoft.com/office/drawing/2014/chart" uri="{C3380CC4-5D6E-409C-BE32-E72D297353CC}">
              <c16:uniqueId val="{00000000-5B7D-4574-8D34-854A36AD73DE}"/>
            </c:ext>
          </c:extLst>
        </c:ser>
        <c:dLbls>
          <c:showLegendKey val="0"/>
          <c:showVal val="0"/>
          <c:showCatName val="0"/>
          <c:showSerName val="0"/>
          <c:showPercent val="0"/>
          <c:showBubbleSize val="0"/>
        </c:dLbls>
        <c:gapWidth val="219"/>
        <c:overlap val="-27"/>
        <c:axId val="98407184"/>
        <c:axId val="1278587040"/>
      </c:barChart>
      <c:catAx>
        <c:axId val="984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278587040"/>
        <c:crosses val="autoZero"/>
        <c:auto val="1"/>
        <c:lblAlgn val="ctr"/>
        <c:lblOffset val="100"/>
        <c:noMultiLvlLbl val="0"/>
      </c:catAx>
      <c:valAx>
        <c:axId val="1278587040"/>
        <c:scaling>
          <c:orientation val="minMax"/>
        </c:scaling>
        <c:delete val="1"/>
        <c:axPos val="l"/>
        <c:numFmt formatCode="General" sourceLinked="1"/>
        <c:majorTickMark val="none"/>
        <c:minorTickMark val="none"/>
        <c:tickLblPos val="nextTo"/>
        <c:crossAx val="984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Plastic import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14-4E18-AB2B-B169394C63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14-4E18-AB2B-B169394C63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14-4E18-AB2B-B169394C63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14-4E18-AB2B-B169394C63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14-4E18-AB2B-B169394C63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ID4096"/>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Importação!$B$1:$B$5</c:f>
              <c:strCache>
                <c:ptCount val="5"/>
                <c:pt idx="0">
                  <c:v>África do Sul</c:v>
                </c:pt>
                <c:pt idx="1">
                  <c:v>China</c:v>
                </c:pt>
                <c:pt idx="2">
                  <c:v>Portugal</c:v>
                </c:pt>
                <c:pt idx="3">
                  <c:v>Índia</c:v>
                </c:pt>
                <c:pt idx="4">
                  <c:v>Emirados Árabes Unidos</c:v>
                </c:pt>
              </c:strCache>
            </c:strRef>
          </c:cat>
          <c:val>
            <c:numRef>
              <c:f>Importação!$C$1:$C$5</c:f>
              <c:numCache>
                <c:formatCode>0%</c:formatCode>
                <c:ptCount val="5"/>
                <c:pt idx="0">
                  <c:v>0.43</c:v>
                </c:pt>
                <c:pt idx="1">
                  <c:v>0.16</c:v>
                </c:pt>
                <c:pt idx="2">
                  <c:v>0.09</c:v>
                </c:pt>
                <c:pt idx="3">
                  <c:v>7.0000000000000007E-2</c:v>
                </c:pt>
                <c:pt idx="4">
                  <c:v>0.06</c:v>
                </c:pt>
              </c:numCache>
            </c:numRef>
          </c:val>
          <c:extLst>
            <c:ext xmlns:c16="http://schemas.microsoft.com/office/drawing/2014/chart" uri="{C3380CC4-5D6E-409C-BE32-E72D297353CC}">
              <c16:uniqueId val="{0000000A-0614-4E18-AB2B-B169394C63C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26747"/>
          </a:xfrm>
          <a:prstGeom prst="rect">
            <a:avLst/>
          </a:prstGeom>
        </p:spPr>
        <p:txBody>
          <a:bodyPr wrap="square" lIns="0" tIns="0" rIns="0" bIns="0">
            <a:spAutoFit/>
          </a:bodyPr>
          <a:lstStyle>
            <a:lvl1pPr>
              <a:defRPr sz="3423" b="0" i="0">
                <a:solidFill>
                  <a:srgbClr val="ED8A22"/>
                </a:solidFill>
                <a:latin typeface="Arial"/>
                <a:cs typeface="Arial"/>
              </a:defRPr>
            </a:lvl1pPr>
          </a:lstStyle>
          <a:p>
            <a:endParaRPr/>
          </a:p>
        </p:txBody>
      </p:sp>
      <p:sp>
        <p:nvSpPr>
          <p:cNvPr id="3" name="Holder 3"/>
          <p:cNvSpPr>
            <a:spLocks noGrp="1"/>
          </p:cNvSpPr>
          <p:nvPr>
            <p:ph type="subTitle" idx="4"/>
          </p:nvPr>
        </p:nvSpPr>
        <p:spPr>
          <a:xfrm>
            <a:off x="1828800" y="3840480"/>
            <a:ext cx="8534400" cy="438903"/>
          </a:xfrm>
          <a:prstGeom prst="rect">
            <a:avLst/>
          </a:prstGeom>
        </p:spPr>
        <p:txBody>
          <a:bodyPr wrap="square" lIns="0" tIns="0" rIns="0" bIns="0">
            <a:spAutoFit/>
          </a:bodyPr>
          <a:lstStyle>
            <a:lvl1pPr>
              <a:defRPr sz="2852" b="0" i="1">
                <a:solidFill>
                  <a:srgbClr val="06070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527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AD73-C142-02CA-0013-DB04D81A97CE}"/>
              </a:ext>
            </a:extLst>
          </p:cNvPr>
          <p:cNvSpPr>
            <a:spLocks noGrp="1"/>
          </p:cNvSpPr>
          <p:nvPr>
            <p:ph type="title"/>
          </p:nvPr>
        </p:nvSpPr>
        <p:spPr>
          <a:xfrm>
            <a:off x="839789" y="365124"/>
            <a:ext cx="10515601"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E4BF300-118A-CBDD-790F-F5EEA2C756BC}"/>
              </a:ext>
            </a:extLst>
          </p:cNvPr>
          <p:cNvSpPr>
            <a:spLocks noGrp="1"/>
          </p:cNvSpPr>
          <p:nvPr>
            <p:ph type="body" idx="1"/>
          </p:nvPr>
        </p:nvSpPr>
        <p:spPr>
          <a:xfrm>
            <a:off x="839791" y="1681164"/>
            <a:ext cx="5157785" cy="823911"/>
          </a:xfrm>
        </p:spPr>
        <p:txBody>
          <a:bodyPr anchor="b"/>
          <a:lstStyle>
            <a:lvl1pPr marL="0" indent="0">
              <a:buNone/>
              <a:defRPr sz="2289" b="1"/>
            </a:lvl1pPr>
            <a:lvl2pPr marL="436398" indent="0">
              <a:buNone/>
              <a:defRPr sz="1909" b="1"/>
            </a:lvl2pPr>
            <a:lvl3pPr marL="872796" indent="0">
              <a:buNone/>
              <a:defRPr sz="1719" b="1"/>
            </a:lvl3pPr>
            <a:lvl4pPr marL="1309198" indent="0">
              <a:buNone/>
              <a:defRPr sz="1529" b="1"/>
            </a:lvl4pPr>
            <a:lvl5pPr marL="1745595" indent="0">
              <a:buNone/>
              <a:defRPr sz="1529" b="1"/>
            </a:lvl5pPr>
            <a:lvl6pPr marL="2181993" indent="0">
              <a:buNone/>
              <a:defRPr sz="1529" b="1"/>
            </a:lvl6pPr>
            <a:lvl7pPr marL="2618391" indent="0">
              <a:buNone/>
              <a:defRPr sz="1529" b="1"/>
            </a:lvl7pPr>
            <a:lvl8pPr marL="3054789" indent="0">
              <a:buNone/>
              <a:defRPr sz="1529" b="1"/>
            </a:lvl8pPr>
            <a:lvl9pPr marL="3491191" indent="0">
              <a:buNone/>
              <a:defRPr sz="1529" b="1"/>
            </a:lvl9pPr>
          </a:lstStyle>
          <a:p>
            <a:pPr lvl="0"/>
            <a:r>
              <a:rPr lang="en-US"/>
              <a:t>Click to edit Master text styles</a:t>
            </a:r>
          </a:p>
        </p:txBody>
      </p:sp>
      <p:sp>
        <p:nvSpPr>
          <p:cNvPr id="4" name="Content Placeholder 3">
            <a:extLst>
              <a:ext uri="{FF2B5EF4-FFF2-40B4-BE49-F238E27FC236}">
                <a16:creationId xmlns:a16="http://schemas.microsoft.com/office/drawing/2014/main" id="{57F2B600-D62E-0624-82FA-A15638F7C2DF}"/>
              </a:ext>
            </a:extLst>
          </p:cNvPr>
          <p:cNvSpPr>
            <a:spLocks noGrp="1"/>
          </p:cNvSpPr>
          <p:nvPr>
            <p:ph sz="half" idx="2"/>
          </p:nvPr>
        </p:nvSpPr>
        <p:spPr>
          <a:xfrm>
            <a:off x="839791" y="2505075"/>
            <a:ext cx="5157785"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CCA9D487-484B-1DC2-CC29-6C3582BC9F0F}"/>
              </a:ext>
            </a:extLst>
          </p:cNvPr>
          <p:cNvSpPr>
            <a:spLocks noGrp="1"/>
          </p:cNvSpPr>
          <p:nvPr>
            <p:ph type="body" sz="quarter" idx="3"/>
          </p:nvPr>
        </p:nvSpPr>
        <p:spPr>
          <a:xfrm>
            <a:off x="6172199" y="1681164"/>
            <a:ext cx="5183187" cy="823911"/>
          </a:xfrm>
        </p:spPr>
        <p:txBody>
          <a:bodyPr anchor="b"/>
          <a:lstStyle>
            <a:lvl1pPr marL="0" indent="0">
              <a:buNone/>
              <a:defRPr sz="2289" b="1"/>
            </a:lvl1pPr>
            <a:lvl2pPr marL="436398" indent="0">
              <a:buNone/>
              <a:defRPr sz="1909" b="1"/>
            </a:lvl2pPr>
            <a:lvl3pPr marL="872796" indent="0">
              <a:buNone/>
              <a:defRPr sz="1719" b="1"/>
            </a:lvl3pPr>
            <a:lvl4pPr marL="1309198" indent="0">
              <a:buNone/>
              <a:defRPr sz="1529" b="1"/>
            </a:lvl4pPr>
            <a:lvl5pPr marL="1745595" indent="0">
              <a:buNone/>
              <a:defRPr sz="1529" b="1"/>
            </a:lvl5pPr>
            <a:lvl6pPr marL="2181993" indent="0">
              <a:buNone/>
              <a:defRPr sz="1529" b="1"/>
            </a:lvl6pPr>
            <a:lvl7pPr marL="2618391" indent="0">
              <a:buNone/>
              <a:defRPr sz="1529" b="1"/>
            </a:lvl7pPr>
            <a:lvl8pPr marL="3054789" indent="0">
              <a:buNone/>
              <a:defRPr sz="1529" b="1"/>
            </a:lvl8pPr>
            <a:lvl9pPr marL="3491191" indent="0">
              <a:buNone/>
              <a:defRPr sz="1529" b="1"/>
            </a:lvl9pPr>
          </a:lstStyle>
          <a:p>
            <a:pPr lvl="0"/>
            <a:r>
              <a:rPr lang="en-US"/>
              <a:t>Click to edit Master text styles</a:t>
            </a:r>
          </a:p>
        </p:txBody>
      </p:sp>
      <p:sp>
        <p:nvSpPr>
          <p:cNvPr id="6" name="Content Placeholder 5">
            <a:extLst>
              <a:ext uri="{FF2B5EF4-FFF2-40B4-BE49-F238E27FC236}">
                <a16:creationId xmlns:a16="http://schemas.microsoft.com/office/drawing/2014/main" id="{29577F69-1FAB-BAF8-E540-99A02B7CDC68}"/>
              </a:ext>
            </a:extLst>
          </p:cNvPr>
          <p:cNvSpPr>
            <a:spLocks noGrp="1"/>
          </p:cNvSpPr>
          <p:nvPr>
            <p:ph sz="quarter" idx="4"/>
          </p:nvPr>
        </p:nvSpPr>
        <p:spPr>
          <a:xfrm>
            <a:off x="6172199" y="2505075"/>
            <a:ext cx="5183187" cy="368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8B93CDFD-4197-134D-82D7-6D62CE707730}"/>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8" name="Footer Placeholder 7">
            <a:extLst>
              <a:ext uri="{FF2B5EF4-FFF2-40B4-BE49-F238E27FC236}">
                <a16:creationId xmlns:a16="http://schemas.microsoft.com/office/drawing/2014/main" id="{62A4C023-DCAF-0F0E-7F04-7E499F122768}"/>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4BF31798-A33C-313C-029E-FE06DFA31A15}"/>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74844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5FA8-0FF2-A1D9-B2DA-B33C09F76804}"/>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80CF5330-B21A-16CD-8B0A-39CE3259DD84}"/>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4" name="Footer Placeholder 3">
            <a:extLst>
              <a:ext uri="{FF2B5EF4-FFF2-40B4-BE49-F238E27FC236}">
                <a16:creationId xmlns:a16="http://schemas.microsoft.com/office/drawing/2014/main" id="{8D188565-11BE-D127-3782-20460222D043}"/>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0621AE6C-CF94-613D-9CC2-39E9FE91BCF4}"/>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181329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E35E6-64D4-7F80-620D-8827B42A887A}"/>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3" name="Footer Placeholder 2">
            <a:extLst>
              <a:ext uri="{FF2B5EF4-FFF2-40B4-BE49-F238E27FC236}">
                <a16:creationId xmlns:a16="http://schemas.microsoft.com/office/drawing/2014/main" id="{6DCF1547-A287-56E7-F6A7-ACEEEF5A12A7}"/>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C0A9772D-6C25-E9E2-2B53-2D6474DE5B75}"/>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400952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6E328-D432-994F-622E-02187C96F649}"/>
              </a:ext>
            </a:extLst>
          </p:cNvPr>
          <p:cNvSpPr>
            <a:spLocks noGrp="1"/>
          </p:cNvSpPr>
          <p:nvPr>
            <p:ph type="title"/>
          </p:nvPr>
        </p:nvSpPr>
        <p:spPr>
          <a:xfrm>
            <a:off x="839791" y="457203"/>
            <a:ext cx="3932236" cy="1600199"/>
          </a:xfrm>
        </p:spPr>
        <p:txBody>
          <a:bodyPr anchor="b"/>
          <a:lstStyle>
            <a:lvl1pPr>
              <a:defRPr sz="3054"/>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EEED7A39-852F-E6D3-1D3A-2B218D4852AC}"/>
              </a:ext>
            </a:extLst>
          </p:cNvPr>
          <p:cNvSpPr>
            <a:spLocks noGrp="1"/>
          </p:cNvSpPr>
          <p:nvPr>
            <p:ph idx="1"/>
          </p:nvPr>
        </p:nvSpPr>
        <p:spPr>
          <a:xfrm>
            <a:off x="5183189" y="987426"/>
            <a:ext cx="6172199" cy="4873625"/>
          </a:xfrm>
        </p:spPr>
        <p:txBody>
          <a:bodyPr/>
          <a:lstStyle>
            <a:lvl1pPr>
              <a:defRPr sz="3054"/>
            </a:lvl1pPr>
            <a:lvl2pPr>
              <a:defRPr sz="2673"/>
            </a:lvl2pPr>
            <a:lvl3pPr>
              <a:defRPr sz="2289"/>
            </a:lvl3pPr>
            <a:lvl4pPr>
              <a:defRPr sz="1909"/>
            </a:lvl4pPr>
            <a:lvl5pPr>
              <a:defRPr sz="1909"/>
            </a:lvl5pPr>
            <a:lvl6pPr>
              <a:defRPr sz="1909"/>
            </a:lvl6pPr>
            <a:lvl7pPr>
              <a:defRPr sz="1909"/>
            </a:lvl7pPr>
            <a:lvl8pPr>
              <a:defRPr sz="1909"/>
            </a:lvl8pPr>
            <a:lvl9pPr>
              <a:defRPr sz="1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4F243514-5189-D780-8EE1-685A9E5936AF}"/>
              </a:ext>
            </a:extLst>
          </p:cNvPr>
          <p:cNvSpPr>
            <a:spLocks noGrp="1"/>
          </p:cNvSpPr>
          <p:nvPr>
            <p:ph type="body" sz="half" idx="2"/>
          </p:nvPr>
        </p:nvSpPr>
        <p:spPr>
          <a:xfrm>
            <a:off x="839791" y="2057400"/>
            <a:ext cx="3932236" cy="3811586"/>
          </a:xfrm>
        </p:spPr>
        <p:txBody>
          <a:bodyPr/>
          <a:lstStyle>
            <a:lvl1pPr marL="0" indent="0">
              <a:buNone/>
              <a:defRPr sz="1529"/>
            </a:lvl1pPr>
            <a:lvl2pPr marL="436398" indent="0">
              <a:buNone/>
              <a:defRPr sz="1335"/>
            </a:lvl2pPr>
            <a:lvl3pPr marL="872796" indent="0">
              <a:buNone/>
              <a:defRPr sz="1145"/>
            </a:lvl3pPr>
            <a:lvl4pPr marL="1309198" indent="0">
              <a:buNone/>
              <a:defRPr sz="955"/>
            </a:lvl4pPr>
            <a:lvl5pPr marL="1745595" indent="0">
              <a:buNone/>
              <a:defRPr sz="955"/>
            </a:lvl5pPr>
            <a:lvl6pPr marL="2181993" indent="0">
              <a:buNone/>
              <a:defRPr sz="955"/>
            </a:lvl6pPr>
            <a:lvl7pPr marL="2618391" indent="0">
              <a:buNone/>
              <a:defRPr sz="955"/>
            </a:lvl7pPr>
            <a:lvl8pPr marL="3054789" indent="0">
              <a:buNone/>
              <a:defRPr sz="955"/>
            </a:lvl8pPr>
            <a:lvl9pPr marL="3491191" indent="0">
              <a:buNone/>
              <a:defRPr sz="955"/>
            </a:lvl9pPr>
          </a:lstStyle>
          <a:p>
            <a:pPr lvl="0"/>
            <a:r>
              <a:rPr lang="en-US"/>
              <a:t>Click to edit Master text styles</a:t>
            </a:r>
          </a:p>
        </p:txBody>
      </p:sp>
      <p:sp>
        <p:nvSpPr>
          <p:cNvPr id="5" name="Date Placeholder 4">
            <a:extLst>
              <a:ext uri="{FF2B5EF4-FFF2-40B4-BE49-F238E27FC236}">
                <a16:creationId xmlns:a16="http://schemas.microsoft.com/office/drawing/2014/main" id="{64E5D73C-F9DF-F5A0-17AA-8739D134FBE6}"/>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6" name="Footer Placeholder 5">
            <a:extLst>
              <a:ext uri="{FF2B5EF4-FFF2-40B4-BE49-F238E27FC236}">
                <a16:creationId xmlns:a16="http://schemas.microsoft.com/office/drawing/2014/main" id="{C25B95D9-B302-83F7-D2FC-931F0496F014}"/>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140D98D-FA20-0BD4-240F-2AEAB41F0065}"/>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224696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719C-F717-B12F-DE76-519A04F18102}"/>
              </a:ext>
            </a:extLst>
          </p:cNvPr>
          <p:cNvSpPr>
            <a:spLocks noGrp="1"/>
          </p:cNvSpPr>
          <p:nvPr>
            <p:ph type="title"/>
          </p:nvPr>
        </p:nvSpPr>
        <p:spPr>
          <a:xfrm>
            <a:off x="839791" y="457203"/>
            <a:ext cx="3932236" cy="1600199"/>
          </a:xfrm>
        </p:spPr>
        <p:txBody>
          <a:bodyPr anchor="b"/>
          <a:lstStyle>
            <a:lvl1pPr>
              <a:defRPr sz="3054"/>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47CB5858-5A2D-9720-1F12-16E8F33A9200}"/>
              </a:ext>
            </a:extLst>
          </p:cNvPr>
          <p:cNvSpPr>
            <a:spLocks noGrp="1"/>
          </p:cNvSpPr>
          <p:nvPr>
            <p:ph type="pic" idx="1"/>
          </p:nvPr>
        </p:nvSpPr>
        <p:spPr>
          <a:xfrm>
            <a:off x="5183189" y="987426"/>
            <a:ext cx="6172199" cy="4873625"/>
          </a:xfrm>
        </p:spPr>
        <p:txBody>
          <a:bodyPr/>
          <a:lstStyle>
            <a:lvl1pPr marL="0" indent="0">
              <a:buNone/>
              <a:defRPr sz="3054"/>
            </a:lvl1pPr>
            <a:lvl2pPr marL="436398" indent="0">
              <a:buNone/>
              <a:defRPr sz="2673"/>
            </a:lvl2pPr>
            <a:lvl3pPr marL="872796" indent="0">
              <a:buNone/>
              <a:defRPr sz="2289"/>
            </a:lvl3pPr>
            <a:lvl4pPr marL="1309198" indent="0">
              <a:buNone/>
              <a:defRPr sz="1909"/>
            </a:lvl4pPr>
            <a:lvl5pPr marL="1745595" indent="0">
              <a:buNone/>
              <a:defRPr sz="1909"/>
            </a:lvl5pPr>
            <a:lvl6pPr marL="2181993" indent="0">
              <a:buNone/>
              <a:defRPr sz="1909"/>
            </a:lvl6pPr>
            <a:lvl7pPr marL="2618391" indent="0">
              <a:buNone/>
              <a:defRPr sz="1909"/>
            </a:lvl7pPr>
            <a:lvl8pPr marL="3054789" indent="0">
              <a:buNone/>
              <a:defRPr sz="1909"/>
            </a:lvl8pPr>
            <a:lvl9pPr marL="3491191" indent="0">
              <a:buNone/>
              <a:defRPr sz="1909"/>
            </a:lvl9pPr>
          </a:lstStyle>
          <a:p>
            <a:endParaRPr lang="LID4096"/>
          </a:p>
        </p:txBody>
      </p:sp>
      <p:sp>
        <p:nvSpPr>
          <p:cNvPr id="4" name="Text Placeholder 3">
            <a:extLst>
              <a:ext uri="{FF2B5EF4-FFF2-40B4-BE49-F238E27FC236}">
                <a16:creationId xmlns:a16="http://schemas.microsoft.com/office/drawing/2014/main" id="{7169AF02-AEB2-E11D-25DD-73280949C974}"/>
              </a:ext>
            </a:extLst>
          </p:cNvPr>
          <p:cNvSpPr>
            <a:spLocks noGrp="1"/>
          </p:cNvSpPr>
          <p:nvPr>
            <p:ph type="body" sz="half" idx="2"/>
          </p:nvPr>
        </p:nvSpPr>
        <p:spPr>
          <a:xfrm>
            <a:off x="839791" y="2057400"/>
            <a:ext cx="3932236" cy="3811586"/>
          </a:xfrm>
        </p:spPr>
        <p:txBody>
          <a:bodyPr/>
          <a:lstStyle>
            <a:lvl1pPr marL="0" indent="0">
              <a:buNone/>
              <a:defRPr sz="1529"/>
            </a:lvl1pPr>
            <a:lvl2pPr marL="436398" indent="0">
              <a:buNone/>
              <a:defRPr sz="1335"/>
            </a:lvl2pPr>
            <a:lvl3pPr marL="872796" indent="0">
              <a:buNone/>
              <a:defRPr sz="1145"/>
            </a:lvl3pPr>
            <a:lvl4pPr marL="1309198" indent="0">
              <a:buNone/>
              <a:defRPr sz="955"/>
            </a:lvl4pPr>
            <a:lvl5pPr marL="1745595" indent="0">
              <a:buNone/>
              <a:defRPr sz="955"/>
            </a:lvl5pPr>
            <a:lvl6pPr marL="2181993" indent="0">
              <a:buNone/>
              <a:defRPr sz="955"/>
            </a:lvl6pPr>
            <a:lvl7pPr marL="2618391" indent="0">
              <a:buNone/>
              <a:defRPr sz="955"/>
            </a:lvl7pPr>
            <a:lvl8pPr marL="3054789" indent="0">
              <a:buNone/>
              <a:defRPr sz="955"/>
            </a:lvl8pPr>
            <a:lvl9pPr marL="3491191" indent="0">
              <a:buNone/>
              <a:defRPr sz="955"/>
            </a:lvl9pPr>
          </a:lstStyle>
          <a:p>
            <a:pPr lvl="0"/>
            <a:r>
              <a:rPr lang="en-US"/>
              <a:t>Click to edit Master text styles</a:t>
            </a:r>
          </a:p>
        </p:txBody>
      </p:sp>
      <p:sp>
        <p:nvSpPr>
          <p:cNvPr id="5" name="Date Placeholder 4">
            <a:extLst>
              <a:ext uri="{FF2B5EF4-FFF2-40B4-BE49-F238E27FC236}">
                <a16:creationId xmlns:a16="http://schemas.microsoft.com/office/drawing/2014/main" id="{75092D3F-2890-431B-62FC-0F2DB72C1068}"/>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6" name="Footer Placeholder 5">
            <a:extLst>
              <a:ext uri="{FF2B5EF4-FFF2-40B4-BE49-F238E27FC236}">
                <a16:creationId xmlns:a16="http://schemas.microsoft.com/office/drawing/2014/main" id="{31F61FCC-0794-8521-E919-82C8FFE1880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44FDBD26-759A-4AF1-5EE8-6336975E314F}"/>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384485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6820-8163-B9E2-B7F7-525AEE0F6F32}"/>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9C51014C-0774-FC2E-5A42-36F05F4E8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F76C2E6-0AF2-B5A9-C980-37E187BA384A}"/>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5" name="Footer Placeholder 4">
            <a:extLst>
              <a:ext uri="{FF2B5EF4-FFF2-40B4-BE49-F238E27FC236}">
                <a16:creationId xmlns:a16="http://schemas.microsoft.com/office/drawing/2014/main" id="{B2B00CE8-C9C6-58BE-7194-95C7EA2251D5}"/>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26C6773-37C4-D9A2-FB8E-1E1838D7D36E}"/>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107318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F5974-CFC3-AF3F-18E3-CCC3F9074F22}"/>
              </a:ext>
            </a:extLst>
          </p:cNvPr>
          <p:cNvSpPr>
            <a:spLocks noGrp="1"/>
          </p:cNvSpPr>
          <p:nvPr>
            <p:ph type="title" orient="vert"/>
          </p:nvPr>
        </p:nvSpPr>
        <p:spPr>
          <a:xfrm>
            <a:off x="8724904" y="365124"/>
            <a:ext cx="2628898" cy="5811837"/>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CFF8CEA-3C2E-EE54-A0FB-49B4CE5A206B}"/>
              </a:ext>
            </a:extLst>
          </p:cNvPr>
          <p:cNvSpPr>
            <a:spLocks noGrp="1"/>
          </p:cNvSpPr>
          <p:nvPr>
            <p:ph type="body" orient="vert" idx="1"/>
          </p:nvPr>
        </p:nvSpPr>
        <p:spPr>
          <a:xfrm>
            <a:off x="838199" y="365124"/>
            <a:ext cx="7734302"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B3F547B-0917-24BA-9866-5B6834D9A153}"/>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5" name="Footer Placeholder 4">
            <a:extLst>
              <a:ext uri="{FF2B5EF4-FFF2-40B4-BE49-F238E27FC236}">
                <a16:creationId xmlns:a16="http://schemas.microsoft.com/office/drawing/2014/main" id="{2B7865B7-958D-7A91-A9C7-B7B8BCACC9B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94D79537-9BD3-D79D-E679-45014BA3F4FD}"/>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195289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447339" y="48"/>
            <a:ext cx="4722503" cy="6841096"/>
          </a:xfrm>
          <a:custGeom>
            <a:avLst/>
            <a:gdLst/>
            <a:ahLst/>
            <a:cxnLst/>
            <a:rect l="l" t="t" r="r" b="b"/>
            <a:pathLst>
              <a:path w="1185545" h="1798955">
                <a:moveTo>
                  <a:pt x="651433" y="1050658"/>
                </a:moveTo>
                <a:lnTo>
                  <a:pt x="648436" y="1043406"/>
                </a:lnTo>
                <a:lnTo>
                  <a:pt x="342620" y="737603"/>
                </a:lnTo>
                <a:lnTo>
                  <a:pt x="335368" y="734593"/>
                </a:lnTo>
                <a:lnTo>
                  <a:pt x="320217" y="734593"/>
                </a:lnTo>
                <a:lnTo>
                  <a:pt x="312953" y="737603"/>
                </a:lnTo>
                <a:lnTo>
                  <a:pt x="26035" y="1024521"/>
                </a:lnTo>
                <a:lnTo>
                  <a:pt x="23025" y="1031786"/>
                </a:lnTo>
                <a:lnTo>
                  <a:pt x="23025" y="1046924"/>
                </a:lnTo>
                <a:lnTo>
                  <a:pt x="26035" y="1054176"/>
                </a:lnTo>
                <a:lnTo>
                  <a:pt x="331838" y="1359979"/>
                </a:lnTo>
                <a:lnTo>
                  <a:pt x="339102" y="1363002"/>
                </a:lnTo>
                <a:lnTo>
                  <a:pt x="354241" y="1363002"/>
                </a:lnTo>
                <a:lnTo>
                  <a:pt x="361505" y="1359979"/>
                </a:lnTo>
                <a:lnTo>
                  <a:pt x="648423" y="1073073"/>
                </a:lnTo>
                <a:lnTo>
                  <a:pt x="651433" y="1065809"/>
                </a:lnTo>
                <a:lnTo>
                  <a:pt x="651433" y="1050658"/>
                </a:lnTo>
                <a:close/>
              </a:path>
              <a:path w="1185545" h="1798955">
                <a:moveTo>
                  <a:pt x="814806" y="0"/>
                </a:moveTo>
                <a:lnTo>
                  <a:pt x="315290" y="0"/>
                </a:lnTo>
                <a:lnTo>
                  <a:pt x="544893" y="229590"/>
                </a:lnTo>
                <a:lnTo>
                  <a:pt x="554304" y="235839"/>
                </a:lnTo>
                <a:lnTo>
                  <a:pt x="565048" y="237921"/>
                </a:lnTo>
                <a:lnTo>
                  <a:pt x="575805" y="235839"/>
                </a:lnTo>
                <a:lnTo>
                  <a:pt x="585216" y="229590"/>
                </a:lnTo>
                <a:lnTo>
                  <a:pt x="814806" y="0"/>
                </a:lnTo>
                <a:close/>
              </a:path>
              <a:path w="1185545" h="1798955">
                <a:moveTo>
                  <a:pt x="1185545" y="1599349"/>
                </a:moveTo>
                <a:lnTo>
                  <a:pt x="712673" y="1126477"/>
                </a:lnTo>
                <a:lnTo>
                  <a:pt x="703249" y="1120216"/>
                </a:lnTo>
                <a:lnTo>
                  <a:pt x="692505" y="1118133"/>
                </a:lnTo>
                <a:lnTo>
                  <a:pt x="681761" y="1120216"/>
                </a:lnTo>
                <a:lnTo>
                  <a:pt x="672325" y="1126490"/>
                </a:lnTo>
                <a:lnTo>
                  <a:pt x="0" y="1798815"/>
                </a:lnTo>
                <a:lnTo>
                  <a:pt x="1185545" y="1798815"/>
                </a:lnTo>
                <a:lnTo>
                  <a:pt x="1185545" y="1599349"/>
                </a:lnTo>
                <a:close/>
              </a:path>
              <a:path w="1185545" h="1798955">
                <a:moveTo>
                  <a:pt x="1185545" y="0"/>
                </a:moveTo>
                <a:lnTo>
                  <a:pt x="959040" y="0"/>
                </a:lnTo>
                <a:lnTo>
                  <a:pt x="359346" y="599681"/>
                </a:lnTo>
                <a:lnTo>
                  <a:pt x="353085" y="609130"/>
                </a:lnTo>
                <a:lnTo>
                  <a:pt x="350989" y="619874"/>
                </a:lnTo>
                <a:lnTo>
                  <a:pt x="353085" y="630618"/>
                </a:lnTo>
                <a:lnTo>
                  <a:pt x="359346" y="640067"/>
                </a:lnTo>
                <a:lnTo>
                  <a:pt x="1185545" y="1466265"/>
                </a:lnTo>
                <a:lnTo>
                  <a:pt x="1185545" y="0"/>
                </a:lnTo>
                <a:close/>
              </a:path>
            </a:pathLst>
          </a:custGeom>
          <a:solidFill>
            <a:srgbClr val="ED8A2A"/>
          </a:solidFill>
        </p:spPr>
        <p:txBody>
          <a:bodyPr wrap="square" lIns="0" tIns="0" rIns="0" bIns="0" rtlCol="0"/>
          <a:lstStyle/>
          <a:p>
            <a:endParaRPr sz="6845"/>
          </a:p>
        </p:txBody>
      </p:sp>
      <p:pic>
        <p:nvPicPr>
          <p:cNvPr id="17" name="bg object 17"/>
          <p:cNvPicPr/>
          <p:nvPr/>
        </p:nvPicPr>
        <p:blipFill>
          <a:blip r:embed="rId2" cstate="print"/>
          <a:stretch>
            <a:fillRect/>
          </a:stretch>
        </p:blipFill>
        <p:spPr>
          <a:xfrm>
            <a:off x="716449" y="4401181"/>
            <a:ext cx="425320" cy="1754213"/>
          </a:xfrm>
          <a:prstGeom prst="rect">
            <a:avLst/>
          </a:prstGeom>
        </p:spPr>
      </p:pic>
      <p:pic>
        <p:nvPicPr>
          <p:cNvPr id="18" name="bg object 18"/>
          <p:cNvPicPr/>
          <p:nvPr/>
        </p:nvPicPr>
        <p:blipFill>
          <a:blip r:embed="rId3" cstate="print"/>
          <a:stretch>
            <a:fillRect/>
          </a:stretch>
        </p:blipFill>
        <p:spPr>
          <a:xfrm>
            <a:off x="1107004" y="186443"/>
            <a:ext cx="1171646" cy="1211741"/>
          </a:xfrm>
          <a:prstGeom prst="rect">
            <a:avLst/>
          </a:prstGeom>
        </p:spPr>
      </p:pic>
      <p:sp>
        <p:nvSpPr>
          <p:cNvPr id="2" name="Holder 2"/>
          <p:cNvSpPr>
            <a:spLocks noGrp="1"/>
          </p:cNvSpPr>
          <p:nvPr>
            <p:ph type="title"/>
          </p:nvPr>
        </p:nvSpPr>
        <p:spPr>
          <a:xfrm>
            <a:off x="665860" y="2233763"/>
            <a:ext cx="5592637" cy="526747"/>
          </a:xfrm>
        </p:spPr>
        <p:txBody>
          <a:bodyPr lIns="0" tIns="0" rIns="0" bIns="0"/>
          <a:lstStyle>
            <a:lvl1pPr>
              <a:defRPr sz="3423" b="0" i="0">
                <a:solidFill>
                  <a:srgbClr val="ED8A22"/>
                </a:solidFill>
                <a:latin typeface="Arial"/>
                <a:cs typeface="Arial"/>
              </a:defRPr>
            </a:lvl1pPr>
          </a:lstStyle>
          <a:p>
            <a:endParaRPr/>
          </a:p>
        </p:txBody>
      </p:sp>
      <p:sp>
        <p:nvSpPr>
          <p:cNvPr id="3" name="Holder 3"/>
          <p:cNvSpPr>
            <a:spLocks noGrp="1"/>
          </p:cNvSpPr>
          <p:nvPr>
            <p:ph type="body" idx="1"/>
          </p:nvPr>
        </p:nvSpPr>
        <p:spPr>
          <a:xfrm>
            <a:off x="665859" y="3028050"/>
            <a:ext cx="5182865" cy="438903"/>
          </a:xfrm>
        </p:spPr>
        <p:txBody>
          <a:bodyPr lIns="0" tIns="0" rIns="0" bIns="0"/>
          <a:lstStyle>
            <a:lvl1pPr>
              <a:defRPr sz="2852" b="0" i="1">
                <a:solidFill>
                  <a:srgbClr val="06070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213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65860" y="2233763"/>
            <a:ext cx="5592637" cy="526747"/>
          </a:xfrm>
        </p:spPr>
        <p:txBody>
          <a:bodyPr lIns="0" tIns="0" rIns="0" bIns="0"/>
          <a:lstStyle>
            <a:lvl1pPr>
              <a:defRPr sz="3423" b="0" i="0">
                <a:solidFill>
                  <a:srgbClr val="ED8A22"/>
                </a:solidFill>
                <a:latin typeface="Arial"/>
                <a:cs typeface="Arial"/>
              </a:defRPr>
            </a:lvl1pPr>
          </a:lstStyle>
          <a:p>
            <a:endParaRPr/>
          </a:p>
        </p:txBody>
      </p:sp>
      <p:sp>
        <p:nvSpPr>
          <p:cNvPr id="3" name="Holder 3"/>
          <p:cNvSpPr>
            <a:spLocks noGrp="1"/>
          </p:cNvSpPr>
          <p:nvPr>
            <p:ph sz="half" idx="2"/>
          </p:nvPr>
        </p:nvSpPr>
        <p:spPr>
          <a:xfrm>
            <a:off x="609600" y="1577340"/>
            <a:ext cx="5303518" cy="11541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8" y="1577340"/>
            <a:ext cx="5303518" cy="11541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128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65860" y="2233763"/>
            <a:ext cx="5592637" cy="526747"/>
          </a:xfrm>
        </p:spPr>
        <p:txBody>
          <a:bodyPr lIns="0" tIns="0" rIns="0" bIns="0"/>
          <a:lstStyle>
            <a:lvl1pPr>
              <a:defRPr sz="3423" b="0" i="0">
                <a:solidFill>
                  <a:srgbClr val="ED8A2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172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5415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53C2-090A-78CD-AB42-80DECB64A720}"/>
              </a:ext>
            </a:extLst>
          </p:cNvPr>
          <p:cNvSpPr>
            <a:spLocks noGrp="1"/>
          </p:cNvSpPr>
          <p:nvPr>
            <p:ph type="ctrTitle"/>
          </p:nvPr>
        </p:nvSpPr>
        <p:spPr>
          <a:xfrm>
            <a:off x="1524004" y="1122363"/>
            <a:ext cx="9144000" cy="2387599"/>
          </a:xfrm>
        </p:spPr>
        <p:txBody>
          <a:bodyPr anchor="b"/>
          <a:lstStyle>
            <a:lvl1pPr algn="ctr">
              <a:defRPr sz="5727"/>
            </a:lvl1pPr>
          </a:lstStyle>
          <a:p>
            <a:r>
              <a:rPr lang="en-US"/>
              <a:t>Click to edit Master title style</a:t>
            </a:r>
            <a:endParaRPr lang="LID4096"/>
          </a:p>
        </p:txBody>
      </p:sp>
      <p:sp>
        <p:nvSpPr>
          <p:cNvPr id="3" name="Subtitle 2">
            <a:extLst>
              <a:ext uri="{FF2B5EF4-FFF2-40B4-BE49-F238E27FC236}">
                <a16:creationId xmlns:a16="http://schemas.microsoft.com/office/drawing/2014/main" id="{D803056D-D1E8-DA2E-4B25-47F6002D530C}"/>
              </a:ext>
            </a:extLst>
          </p:cNvPr>
          <p:cNvSpPr>
            <a:spLocks noGrp="1"/>
          </p:cNvSpPr>
          <p:nvPr>
            <p:ph type="subTitle" idx="1"/>
          </p:nvPr>
        </p:nvSpPr>
        <p:spPr>
          <a:xfrm>
            <a:off x="1524004" y="3602039"/>
            <a:ext cx="9144000" cy="1655762"/>
          </a:xfrm>
        </p:spPr>
        <p:txBody>
          <a:bodyPr/>
          <a:lstStyle>
            <a:lvl1pPr marL="0" indent="0" algn="ctr">
              <a:buNone/>
              <a:defRPr sz="2289"/>
            </a:lvl1pPr>
            <a:lvl2pPr marL="436398" indent="0" algn="ctr">
              <a:buNone/>
              <a:defRPr sz="1909"/>
            </a:lvl2pPr>
            <a:lvl3pPr marL="872796" indent="0" algn="ctr">
              <a:buNone/>
              <a:defRPr sz="1719"/>
            </a:lvl3pPr>
            <a:lvl4pPr marL="1309198" indent="0" algn="ctr">
              <a:buNone/>
              <a:defRPr sz="1529"/>
            </a:lvl4pPr>
            <a:lvl5pPr marL="1745595" indent="0" algn="ctr">
              <a:buNone/>
              <a:defRPr sz="1529"/>
            </a:lvl5pPr>
            <a:lvl6pPr marL="2181993" indent="0" algn="ctr">
              <a:buNone/>
              <a:defRPr sz="1529"/>
            </a:lvl6pPr>
            <a:lvl7pPr marL="2618391" indent="0" algn="ctr">
              <a:buNone/>
              <a:defRPr sz="1529"/>
            </a:lvl7pPr>
            <a:lvl8pPr marL="3054789" indent="0" algn="ctr">
              <a:buNone/>
              <a:defRPr sz="1529"/>
            </a:lvl8pPr>
            <a:lvl9pPr marL="3491191" indent="0" algn="ctr">
              <a:buNone/>
              <a:defRPr sz="1529"/>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6723968B-8EE4-FF5D-F4DD-C7023B3CBD6E}"/>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5" name="Footer Placeholder 4">
            <a:extLst>
              <a:ext uri="{FF2B5EF4-FFF2-40B4-BE49-F238E27FC236}">
                <a16:creationId xmlns:a16="http://schemas.microsoft.com/office/drawing/2014/main" id="{CDA901DC-49DE-4569-688C-145446386E1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6E20F35-CA8D-DA07-2C87-7AC8B3E96E0F}"/>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229831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6D09-0DE2-C654-FC1E-2AF2DD34E35A}"/>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4BDDD54D-2157-079B-204A-5AF48D798A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842C7610-84D7-1AED-27A6-D4091CCEAD65}"/>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5" name="Footer Placeholder 4">
            <a:extLst>
              <a:ext uri="{FF2B5EF4-FFF2-40B4-BE49-F238E27FC236}">
                <a16:creationId xmlns:a16="http://schemas.microsoft.com/office/drawing/2014/main" id="{C964A22C-CFF5-F57D-48FF-7D178829817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480D2FC-9B20-EBEB-ED31-38643D0E3004}"/>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357014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8139-1156-5672-1E73-FDA1CBEA359C}"/>
              </a:ext>
            </a:extLst>
          </p:cNvPr>
          <p:cNvSpPr>
            <a:spLocks noGrp="1"/>
          </p:cNvSpPr>
          <p:nvPr>
            <p:ph type="title"/>
          </p:nvPr>
        </p:nvSpPr>
        <p:spPr>
          <a:xfrm>
            <a:off x="831850" y="1709739"/>
            <a:ext cx="10515601" cy="2852736"/>
          </a:xfrm>
        </p:spPr>
        <p:txBody>
          <a:bodyPr anchor="b"/>
          <a:lstStyle>
            <a:lvl1pPr>
              <a:defRPr sz="5727"/>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490D8BF3-DF5B-A8B8-8FC6-B59511BC452C}"/>
              </a:ext>
            </a:extLst>
          </p:cNvPr>
          <p:cNvSpPr>
            <a:spLocks noGrp="1"/>
          </p:cNvSpPr>
          <p:nvPr>
            <p:ph type="body" idx="1"/>
          </p:nvPr>
        </p:nvSpPr>
        <p:spPr>
          <a:xfrm>
            <a:off x="831850" y="4589464"/>
            <a:ext cx="10515601" cy="1500188"/>
          </a:xfrm>
        </p:spPr>
        <p:txBody>
          <a:bodyPr/>
          <a:lstStyle>
            <a:lvl1pPr marL="0" indent="0">
              <a:buNone/>
              <a:defRPr sz="2289">
                <a:solidFill>
                  <a:schemeClr val="tx1">
                    <a:tint val="75000"/>
                  </a:schemeClr>
                </a:solidFill>
              </a:defRPr>
            </a:lvl1pPr>
            <a:lvl2pPr marL="436398" indent="0">
              <a:buNone/>
              <a:defRPr sz="1909">
                <a:solidFill>
                  <a:schemeClr val="tx1">
                    <a:tint val="75000"/>
                  </a:schemeClr>
                </a:solidFill>
              </a:defRPr>
            </a:lvl2pPr>
            <a:lvl3pPr marL="872796" indent="0">
              <a:buNone/>
              <a:defRPr sz="1719">
                <a:solidFill>
                  <a:schemeClr val="tx1">
                    <a:tint val="75000"/>
                  </a:schemeClr>
                </a:solidFill>
              </a:defRPr>
            </a:lvl3pPr>
            <a:lvl4pPr marL="1309198" indent="0">
              <a:buNone/>
              <a:defRPr sz="1529">
                <a:solidFill>
                  <a:schemeClr val="tx1">
                    <a:tint val="75000"/>
                  </a:schemeClr>
                </a:solidFill>
              </a:defRPr>
            </a:lvl4pPr>
            <a:lvl5pPr marL="1745595" indent="0">
              <a:buNone/>
              <a:defRPr sz="1529">
                <a:solidFill>
                  <a:schemeClr val="tx1">
                    <a:tint val="75000"/>
                  </a:schemeClr>
                </a:solidFill>
              </a:defRPr>
            </a:lvl5pPr>
            <a:lvl6pPr marL="2181993" indent="0">
              <a:buNone/>
              <a:defRPr sz="1529">
                <a:solidFill>
                  <a:schemeClr val="tx1">
                    <a:tint val="75000"/>
                  </a:schemeClr>
                </a:solidFill>
              </a:defRPr>
            </a:lvl6pPr>
            <a:lvl7pPr marL="2618391" indent="0">
              <a:buNone/>
              <a:defRPr sz="1529">
                <a:solidFill>
                  <a:schemeClr val="tx1">
                    <a:tint val="75000"/>
                  </a:schemeClr>
                </a:solidFill>
              </a:defRPr>
            </a:lvl7pPr>
            <a:lvl8pPr marL="3054789" indent="0">
              <a:buNone/>
              <a:defRPr sz="1529">
                <a:solidFill>
                  <a:schemeClr val="tx1">
                    <a:tint val="75000"/>
                  </a:schemeClr>
                </a:solidFill>
              </a:defRPr>
            </a:lvl8pPr>
            <a:lvl9pPr marL="3491191" indent="0">
              <a:buNone/>
              <a:defRPr sz="152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371731-C1E0-E058-073E-0DBEAA67068D}"/>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5" name="Footer Placeholder 4">
            <a:extLst>
              <a:ext uri="{FF2B5EF4-FFF2-40B4-BE49-F238E27FC236}">
                <a16:creationId xmlns:a16="http://schemas.microsoft.com/office/drawing/2014/main" id="{35BD1FFA-63F5-D886-F99C-1DB253A15F9F}"/>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D0BFE2E-D8D3-3E18-9AA6-F77699C878A9}"/>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315423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934E-1B59-A5B2-D795-6DE9C4451FF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B107E418-CC73-4F40-A565-780E4F6A3B94}"/>
              </a:ext>
            </a:extLst>
          </p:cNvPr>
          <p:cNvSpPr>
            <a:spLocks noGrp="1"/>
          </p:cNvSpPr>
          <p:nvPr>
            <p:ph sz="half" idx="1"/>
          </p:nvPr>
        </p:nvSpPr>
        <p:spPr>
          <a:xfrm>
            <a:off x="838199" y="1825628"/>
            <a:ext cx="518160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FCBD55C9-C540-4286-2184-0789C6EDC385}"/>
              </a:ext>
            </a:extLst>
          </p:cNvPr>
          <p:cNvSpPr>
            <a:spLocks noGrp="1"/>
          </p:cNvSpPr>
          <p:nvPr>
            <p:ph sz="half" idx="2"/>
          </p:nvPr>
        </p:nvSpPr>
        <p:spPr>
          <a:xfrm>
            <a:off x="6172199" y="1825628"/>
            <a:ext cx="5181602"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27D6B73E-2A56-A192-BA28-080B8669F882}"/>
              </a:ext>
            </a:extLst>
          </p:cNvPr>
          <p:cNvSpPr>
            <a:spLocks noGrp="1"/>
          </p:cNvSpPr>
          <p:nvPr>
            <p:ph type="dt" sz="half" idx="10"/>
          </p:nvPr>
        </p:nvSpPr>
        <p:spPr/>
        <p:txBody>
          <a:bodyPr/>
          <a:lstStyle/>
          <a:p>
            <a:fld id="{7EFF14DA-FCD7-484A-AFFF-C3541C090AB9}" type="datetimeFigureOut">
              <a:rPr lang="LID4096" smtClean="0"/>
              <a:t>04/12/2025</a:t>
            </a:fld>
            <a:endParaRPr lang="LID4096"/>
          </a:p>
        </p:txBody>
      </p:sp>
      <p:sp>
        <p:nvSpPr>
          <p:cNvPr id="6" name="Footer Placeholder 5">
            <a:extLst>
              <a:ext uri="{FF2B5EF4-FFF2-40B4-BE49-F238E27FC236}">
                <a16:creationId xmlns:a16="http://schemas.microsoft.com/office/drawing/2014/main" id="{6C2C198B-5153-357D-0E35-286A35D8D5B4}"/>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348E8956-D392-437D-80E0-64CC1D9C6413}"/>
              </a:ext>
            </a:extLst>
          </p:cNvPr>
          <p:cNvSpPr>
            <a:spLocks noGrp="1"/>
          </p:cNvSpPr>
          <p:nvPr>
            <p:ph type="sldNum" sz="quarter" idx="12"/>
          </p:nvPr>
        </p:nvSpPr>
        <p:spPr/>
        <p:txBody>
          <a:bodyPr/>
          <a:lstStyle/>
          <a:p>
            <a:fld id="{DAB3F016-E618-4821-A546-C52D6895DDB0}" type="slidenum">
              <a:rPr lang="LID4096" smtClean="0"/>
              <a:t>‹#›</a:t>
            </a:fld>
            <a:endParaRPr lang="LID4096"/>
          </a:p>
        </p:txBody>
      </p:sp>
    </p:spTree>
    <p:extLst>
      <p:ext uri="{BB962C8B-B14F-4D97-AF65-F5344CB8AC3E}">
        <p14:creationId xmlns:p14="http://schemas.microsoft.com/office/powerpoint/2010/main" val="3119059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5860" y="2233763"/>
            <a:ext cx="5592637" cy="138499"/>
          </a:xfrm>
          <a:prstGeom prst="rect">
            <a:avLst/>
          </a:prstGeom>
        </p:spPr>
        <p:txBody>
          <a:bodyPr wrap="square" lIns="0" tIns="0" rIns="0" bIns="0">
            <a:spAutoFit/>
          </a:bodyPr>
          <a:lstStyle>
            <a:lvl1pPr>
              <a:defRPr sz="900" b="0" i="0">
                <a:solidFill>
                  <a:srgbClr val="ED8A22"/>
                </a:solidFill>
                <a:latin typeface="Arial"/>
                <a:cs typeface="Arial"/>
              </a:defRPr>
            </a:lvl1pPr>
          </a:lstStyle>
          <a:p>
            <a:endParaRPr/>
          </a:p>
        </p:txBody>
      </p:sp>
      <p:sp>
        <p:nvSpPr>
          <p:cNvPr id="3" name="Holder 3"/>
          <p:cNvSpPr>
            <a:spLocks noGrp="1"/>
          </p:cNvSpPr>
          <p:nvPr>
            <p:ph type="body" idx="1"/>
          </p:nvPr>
        </p:nvSpPr>
        <p:spPr>
          <a:xfrm>
            <a:off x="665859" y="3028050"/>
            <a:ext cx="5182865" cy="115416"/>
          </a:xfrm>
          <a:prstGeom prst="rect">
            <a:avLst/>
          </a:prstGeom>
        </p:spPr>
        <p:txBody>
          <a:bodyPr wrap="square" lIns="0" tIns="0" rIns="0" bIns="0">
            <a:spAutoFit/>
          </a:bodyPr>
          <a:lstStyle>
            <a:lvl1pPr>
              <a:defRPr sz="750" b="0" i="1">
                <a:solidFill>
                  <a:srgbClr val="060706"/>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2"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4/12/2025</a:t>
            </a:fld>
            <a:endParaRPr lang="en-US"/>
          </a:p>
        </p:txBody>
      </p:sp>
      <p:sp>
        <p:nvSpPr>
          <p:cNvPr id="6" name="Holder 6"/>
          <p:cNvSpPr>
            <a:spLocks noGrp="1"/>
          </p:cNvSpPr>
          <p:nvPr>
            <p:ph type="sldNum" sz="quarter" idx="7"/>
          </p:nvPr>
        </p:nvSpPr>
        <p:spPr>
          <a:xfrm>
            <a:off x="8778242"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6794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738640">
        <a:defRPr>
          <a:latin typeface="+mn-lt"/>
          <a:ea typeface="+mn-ea"/>
          <a:cs typeface="+mn-cs"/>
        </a:defRPr>
      </a:lvl2pPr>
      <a:lvl3pPr marL="3477280">
        <a:defRPr>
          <a:latin typeface="+mn-lt"/>
          <a:ea typeface="+mn-ea"/>
          <a:cs typeface="+mn-cs"/>
        </a:defRPr>
      </a:lvl3pPr>
      <a:lvl4pPr marL="5215920">
        <a:defRPr>
          <a:latin typeface="+mn-lt"/>
          <a:ea typeface="+mn-ea"/>
          <a:cs typeface="+mn-cs"/>
        </a:defRPr>
      </a:lvl4pPr>
      <a:lvl5pPr marL="6954561">
        <a:defRPr>
          <a:latin typeface="+mn-lt"/>
          <a:ea typeface="+mn-ea"/>
          <a:cs typeface="+mn-cs"/>
        </a:defRPr>
      </a:lvl5pPr>
      <a:lvl6pPr marL="8693201">
        <a:defRPr>
          <a:latin typeface="+mn-lt"/>
          <a:ea typeface="+mn-ea"/>
          <a:cs typeface="+mn-cs"/>
        </a:defRPr>
      </a:lvl6pPr>
      <a:lvl7pPr marL="10431841">
        <a:defRPr>
          <a:latin typeface="+mn-lt"/>
          <a:ea typeface="+mn-ea"/>
          <a:cs typeface="+mn-cs"/>
        </a:defRPr>
      </a:lvl7pPr>
      <a:lvl8pPr marL="12170481">
        <a:defRPr>
          <a:latin typeface="+mn-lt"/>
          <a:ea typeface="+mn-ea"/>
          <a:cs typeface="+mn-cs"/>
        </a:defRPr>
      </a:lvl8pPr>
      <a:lvl9pPr marL="13909121">
        <a:defRPr>
          <a:latin typeface="+mn-lt"/>
          <a:ea typeface="+mn-ea"/>
          <a:cs typeface="+mn-cs"/>
        </a:defRPr>
      </a:lvl9pPr>
    </p:bodyStyle>
    <p:otherStyle>
      <a:lvl1pPr marL="0">
        <a:defRPr>
          <a:latin typeface="+mn-lt"/>
          <a:ea typeface="+mn-ea"/>
          <a:cs typeface="+mn-cs"/>
        </a:defRPr>
      </a:lvl1pPr>
      <a:lvl2pPr marL="1738640">
        <a:defRPr>
          <a:latin typeface="+mn-lt"/>
          <a:ea typeface="+mn-ea"/>
          <a:cs typeface="+mn-cs"/>
        </a:defRPr>
      </a:lvl2pPr>
      <a:lvl3pPr marL="3477280">
        <a:defRPr>
          <a:latin typeface="+mn-lt"/>
          <a:ea typeface="+mn-ea"/>
          <a:cs typeface="+mn-cs"/>
        </a:defRPr>
      </a:lvl3pPr>
      <a:lvl4pPr marL="5215920">
        <a:defRPr>
          <a:latin typeface="+mn-lt"/>
          <a:ea typeface="+mn-ea"/>
          <a:cs typeface="+mn-cs"/>
        </a:defRPr>
      </a:lvl4pPr>
      <a:lvl5pPr marL="6954561">
        <a:defRPr>
          <a:latin typeface="+mn-lt"/>
          <a:ea typeface="+mn-ea"/>
          <a:cs typeface="+mn-cs"/>
        </a:defRPr>
      </a:lvl5pPr>
      <a:lvl6pPr marL="8693201">
        <a:defRPr>
          <a:latin typeface="+mn-lt"/>
          <a:ea typeface="+mn-ea"/>
          <a:cs typeface="+mn-cs"/>
        </a:defRPr>
      </a:lvl6pPr>
      <a:lvl7pPr marL="10431841">
        <a:defRPr>
          <a:latin typeface="+mn-lt"/>
          <a:ea typeface="+mn-ea"/>
          <a:cs typeface="+mn-cs"/>
        </a:defRPr>
      </a:lvl7pPr>
      <a:lvl8pPr marL="12170481">
        <a:defRPr>
          <a:latin typeface="+mn-lt"/>
          <a:ea typeface="+mn-ea"/>
          <a:cs typeface="+mn-cs"/>
        </a:defRPr>
      </a:lvl8pPr>
      <a:lvl9pPr marL="1390912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C3782-D903-A6E0-88E0-45A5199987A1}"/>
              </a:ext>
            </a:extLst>
          </p:cNvPr>
          <p:cNvSpPr>
            <a:spLocks noGrp="1"/>
          </p:cNvSpPr>
          <p:nvPr>
            <p:ph type="title"/>
          </p:nvPr>
        </p:nvSpPr>
        <p:spPr>
          <a:xfrm>
            <a:off x="838200" y="365124"/>
            <a:ext cx="10515601"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724C16BA-1C36-7B77-F966-28CFF04EC789}"/>
              </a:ext>
            </a:extLst>
          </p:cNvPr>
          <p:cNvSpPr>
            <a:spLocks noGrp="1"/>
          </p:cNvSpPr>
          <p:nvPr>
            <p:ph type="body" idx="1"/>
          </p:nvPr>
        </p:nvSpPr>
        <p:spPr>
          <a:xfrm>
            <a:off x="838200" y="1825628"/>
            <a:ext cx="10515601"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C3FE28A-01B9-2E62-1188-00B8A1240687}"/>
              </a:ext>
            </a:extLst>
          </p:cNvPr>
          <p:cNvSpPr>
            <a:spLocks noGrp="1"/>
          </p:cNvSpPr>
          <p:nvPr>
            <p:ph type="dt" sz="half" idx="2"/>
          </p:nvPr>
        </p:nvSpPr>
        <p:spPr>
          <a:xfrm>
            <a:off x="838199" y="6356351"/>
            <a:ext cx="2743202" cy="365124"/>
          </a:xfrm>
          <a:prstGeom prst="rect">
            <a:avLst/>
          </a:prstGeom>
        </p:spPr>
        <p:txBody>
          <a:bodyPr vert="horz" lIns="91440" tIns="45720" rIns="91440" bIns="45720" rtlCol="0" anchor="ctr"/>
          <a:lstStyle>
            <a:lvl1pPr algn="l">
              <a:defRPr sz="1145">
                <a:solidFill>
                  <a:schemeClr val="tx1">
                    <a:tint val="75000"/>
                  </a:schemeClr>
                </a:solidFill>
              </a:defRPr>
            </a:lvl1pPr>
          </a:lstStyle>
          <a:p>
            <a:fld id="{7EFF14DA-FCD7-484A-AFFF-C3541C090AB9}" type="datetimeFigureOut">
              <a:rPr lang="LID4096" smtClean="0"/>
              <a:t>04/12/2025</a:t>
            </a:fld>
            <a:endParaRPr lang="LID4096"/>
          </a:p>
        </p:txBody>
      </p:sp>
      <p:sp>
        <p:nvSpPr>
          <p:cNvPr id="5" name="Footer Placeholder 4">
            <a:extLst>
              <a:ext uri="{FF2B5EF4-FFF2-40B4-BE49-F238E27FC236}">
                <a16:creationId xmlns:a16="http://schemas.microsoft.com/office/drawing/2014/main" id="{3F22CCA8-9AFC-4FF0-708C-44DE43CDB69F}"/>
              </a:ext>
            </a:extLst>
          </p:cNvPr>
          <p:cNvSpPr>
            <a:spLocks noGrp="1"/>
          </p:cNvSpPr>
          <p:nvPr>
            <p:ph type="ftr" sz="quarter" idx="3"/>
          </p:nvPr>
        </p:nvSpPr>
        <p:spPr>
          <a:xfrm>
            <a:off x="4038601" y="6356351"/>
            <a:ext cx="4114799" cy="365124"/>
          </a:xfrm>
          <a:prstGeom prst="rect">
            <a:avLst/>
          </a:prstGeom>
        </p:spPr>
        <p:txBody>
          <a:bodyPr vert="horz" lIns="91440" tIns="45720" rIns="91440" bIns="45720" rtlCol="0" anchor="ctr"/>
          <a:lstStyle>
            <a:lvl1pPr algn="ctr">
              <a:defRPr sz="1145">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51BBB16A-AB63-6A09-4E52-07CA3CC04FF4}"/>
              </a:ext>
            </a:extLst>
          </p:cNvPr>
          <p:cNvSpPr>
            <a:spLocks noGrp="1"/>
          </p:cNvSpPr>
          <p:nvPr>
            <p:ph type="sldNum" sz="quarter" idx="4"/>
          </p:nvPr>
        </p:nvSpPr>
        <p:spPr>
          <a:xfrm>
            <a:off x="8610599" y="6356351"/>
            <a:ext cx="2743202" cy="365124"/>
          </a:xfrm>
          <a:prstGeom prst="rect">
            <a:avLst/>
          </a:prstGeom>
        </p:spPr>
        <p:txBody>
          <a:bodyPr vert="horz" lIns="91440" tIns="45720" rIns="91440" bIns="45720" rtlCol="0" anchor="ctr"/>
          <a:lstStyle>
            <a:lvl1pPr algn="r">
              <a:defRPr sz="1145">
                <a:solidFill>
                  <a:schemeClr val="tx1">
                    <a:tint val="75000"/>
                  </a:schemeClr>
                </a:solidFill>
              </a:defRPr>
            </a:lvl1pPr>
          </a:lstStyle>
          <a:p>
            <a:fld id="{DAB3F016-E618-4821-A546-C52D6895DDB0}" type="slidenum">
              <a:rPr lang="LID4096" smtClean="0"/>
              <a:t>‹#›</a:t>
            </a:fld>
            <a:endParaRPr lang="LID4096"/>
          </a:p>
        </p:txBody>
      </p:sp>
    </p:spTree>
    <p:extLst>
      <p:ext uri="{BB962C8B-B14F-4D97-AF65-F5344CB8AC3E}">
        <p14:creationId xmlns:p14="http://schemas.microsoft.com/office/powerpoint/2010/main" val="10771679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872796" rtl="0" eaLnBrk="1" latinLnBrk="0" hangingPunct="1">
        <a:lnSpc>
          <a:spcPct val="90000"/>
        </a:lnSpc>
        <a:spcBef>
          <a:spcPct val="0"/>
        </a:spcBef>
        <a:buNone/>
        <a:defRPr sz="4198" kern="1200">
          <a:solidFill>
            <a:schemeClr val="tx1"/>
          </a:solidFill>
          <a:latin typeface="+mj-lt"/>
          <a:ea typeface="+mj-ea"/>
          <a:cs typeface="+mj-cs"/>
        </a:defRPr>
      </a:lvl1pPr>
    </p:titleStyle>
    <p:bodyStyle>
      <a:lvl1pPr marL="218201" indent="-218201" algn="l" defTabSz="872796" rtl="0" eaLnBrk="1" latinLnBrk="0" hangingPunct="1">
        <a:lnSpc>
          <a:spcPct val="90000"/>
        </a:lnSpc>
        <a:spcBef>
          <a:spcPts val="955"/>
        </a:spcBef>
        <a:buFont typeface="Arial" panose="020B0604020202020204" pitchFamily="34" charset="0"/>
        <a:buChar char="•"/>
        <a:defRPr sz="2673" kern="1200">
          <a:solidFill>
            <a:schemeClr val="tx1"/>
          </a:solidFill>
          <a:latin typeface="+mn-lt"/>
          <a:ea typeface="+mn-ea"/>
          <a:cs typeface="+mn-cs"/>
        </a:defRPr>
      </a:lvl1pPr>
      <a:lvl2pPr marL="654599" indent="-218201" algn="l" defTabSz="872796" rtl="0" eaLnBrk="1" latinLnBrk="0" hangingPunct="1">
        <a:lnSpc>
          <a:spcPct val="90000"/>
        </a:lnSpc>
        <a:spcBef>
          <a:spcPts val="475"/>
        </a:spcBef>
        <a:buFont typeface="Arial" panose="020B0604020202020204" pitchFamily="34" charset="0"/>
        <a:buChar char="•"/>
        <a:defRPr sz="2289" kern="1200">
          <a:solidFill>
            <a:schemeClr val="tx1"/>
          </a:solidFill>
          <a:latin typeface="+mn-lt"/>
          <a:ea typeface="+mn-ea"/>
          <a:cs typeface="+mn-cs"/>
        </a:defRPr>
      </a:lvl2pPr>
      <a:lvl3pPr marL="1090997" indent="-218201" algn="l" defTabSz="872796" rtl="0" eaLnBrk="1" latinLnBrk="0" hangingPunct="1">
        <a:lnSpc>
          <a:spcPct val="90000"/>
        </a:lnSpc>
        <a:spcBef>
          <a:spcPts val="475"/>
        </a:spcBef>
        <a:buFont typeface="Arial" panose="020B0604020202020204" pitchFamily="34" charset="0"/>
        <a:buChar char="•"/>
        <a:defRPr sz="1909" kern="1200">
          <a:solidFill>
            <a:schemeClr val="tx1"/>
          </a:solidFill>
          <a:latin typeface="+mn-lt"/>
          <a:ea typeface="+mn-ea"/>
          <a:cs typeface="+mn-cs"/>
        </a:defRPr>
      </a:lvl3pPr>
      <a:lvl4pPr marL="1527395" indent="-218201" algn="l" defTabSz="872796" rtl="0" eaLnBrk="1" latinLnBrk="0" hangingPunct="1">
        <a:lnSpc>
          <a:spcPct val="90000"/>
        </a:lnSpc>
        <a:spcBef>
          <a:spcPts val="475"/>
        </a:spcBef>
        <a:buFont typeface="Arial" panose="020B0604020202020204" pitchFamily="34" charset="0"/>
        <a:buChar char="•"/>
        <a:defRPr sz="1719" kern="1200">
          <a:solidFill>
            <a:schemeClr val="tx1"/>
          </a:solidFill>
          <a:latin typeface="+mn-lt"/>
          <a:ea typeface="+mn-ea"/>
          <a:cs typeface="+mn-cs"/>
        </a:defRPr>
      </a:lvl4pPr>
      <a:lvl5pPr marL="1963793" indent="-218201" algn="l" defTabSz="872796" rtl="0" eaLnBrk="1" latinLnBrk="0" hangingPunct="1">
        <a:lnSpc>
          <a:spcPct val="90000"/>
        </a:lnSpc>
        <a:spcBef>
          <a:spcPts val="475"/>
        </a:spcBef>
        <a:buFont typeface="Arial" panose="020B0604020202020204" pitchFamily="34" charset="0"/>
        <a:buChar char="•"/>
        <a:defRPr sz="1719" kern="1200">
          <a:solidFill>
            <a:schemeClr val="tx1"/>
          </a:solidFill>
          <a:latin typeface="+mn-lt"/>
          <a:ea typeface="+mn-ea"/>
          <a:cs typeface="+mn-cs"/>
        </a:defRPr>
      </a:lvl5pPr>
      <a:lvl6pPr marL="2400194" indent="-218201" algn="l" defTabSz="872796" rtl="0" eaLnBrk="1" latinLnBrk="0" hangingPunct="1">
        <a:lnSpc>
          <a:spcPct val="90000"/>
        </a:lnSpc>
        <a:spcBef>
          <a:spcPts val="475"/>
        </a:spcBef>
        <a:buFont typeface="Arial" panose="020B0604020202020204" pitchFamily="34" charset="0"/>
        <a:buChar char="•"/>
        <a:defRPr sz="1719" kern="1200">
          <a:solidFill>
            <a:schemeClr val="tx1"/>
          </a:solidFill>
          <a:latin typeface="+mn-lt"/>
          <a:ea typeface="+mn-ea"/>
          <a:cs typeface="+mn-cs"/>
        </a:defRPr>
      </a:lvl6pPr>
      <a:lvl7pPr marL="2836592" indent="-218201" algn="l" defTabSz="872796" rtl="0" eaLnBrk="1" latinLnBrk="0" hangingPunct="1">
        <a:lnSpc>
          <a:spcPct val="90000"/>
        </a:lnSpc>
        <a:spcBef>
          <a:spcPts val="475"/>
        </a:spcBef>
        <a:buFont typeface="Arial" panose="020B0604020202020204" pitchFamily="34" charset="0"/>
        <a:buChar char="•"/>
        <a:defRPr sz="1719" kern="1200">
          <a:solidFill>
            <a:schemeClr val="tx1"/>
          </a:solidFill>
          <a:latin typeface="+mn-lt"/>
          <a:ea typeface="+mn-ea"/>
          <a:cs typeface="+mn-cs"/>
        </a:defRPr>
      </a:lvl7pPr>
      <a:lvl8pPr marL="3272990" indent="-218201" algn="l" defTabSz="872796" rtl="0" eaLnBrk="1" latinLnBrk="0" hangingPunct="1">
        <a:lnSpc>
          <a:spcPct val="90000"/>
        </a:lnSpc>
        <a:spcBef>
          <a:spcPts val="475"/>
        </a:spcBef>
        <a:buFont typeface="Arial" panose="020B0604020202020204" pitchFamily="34" charset="0"/>
        <a:buChar char="•"/>
        <a:defRPr sz="1719" kern="1200">
          <a:solidFill>
            <a:schemeClr val="tx1"/>
          </a:solidFill>
          <a:latin typeface="+mn-lt"/>
          <a:ea typeface="+mn-ea"/>
          <a:cs typeface="+mn-cs"/>
        </a:defRPr>
      </a:lvl8pPr>
      <a:lvl9pPr marL="3709388" indent="-218201" algn="l" defTabSz="872796" rtl="0" eaLnBrk="1" latinLnBrk="0" hangingPunct="1">
        <a:lnSpc>
          <a:spcPct val="90000"/>
        </a:lnSpc>
        <a:spcBef>
          <a:spcPts val="475"/>
        </a:spcBef>
        <a:buFont typeface="Arial" panose="020B0604020202020204" pitchFamily="34" charset="0"/>
        <a:buChar char="•"/>
        <a:defRPr sz="1719" kern="1200">
          <a:solidFill>
            <a:schemeClr val="tx1"/>
          </a:solidFill>
          <a:latin typeface="+mn-lt"/>
          <a:ea typeface="+mn-ea"/>
          <a:cs typeface="+mn-cs"/>
        </a:defRPr>
      </a:lvl9pPr>
    </p:bodyStyle>
    <p:otherStyle>
      <a:defPPr>
        <a:defRPr lang="LID4096"/>
      </a:defPPr>
      <a:lvl1pPr marL="0" algn="l" defTabSz="872796" rtl="0" eaLnBrk="1" latinLnBrk="0" hangingPunct="1">
        <a:defRPr sz="1719" kern="1200">
          <a:solidFill>
            <a:schemeClr val="tx1"/>
          </a:solidFill>
          <a:latin typeface="+mn-lt"/>
          <a:ea typeface="+mn-ea"/>
          <a:cs typeface="+mn-cs"/>
        </a:defRPr>
      </a:lvl1pPr>
      <a:lvl2pPr marL="436398" algn="l" defTabSz="872796" rtl="0" eaLnBrk="1" latinLnBrk="0" hangingPunct="1">
        <a:defRPr sz="1719" kern="1200">
          <a:solidFill>
            <a:schemeClr val="tx1"/>
          </a:solidFill>
          <a:latin typeface="+mn-lt"/>
          <a:ea typeface="+mn-ea"/>
          <a:cs typeface="+mn-cs"/>
        </a:defRPr>
      </a:lvl2pPr>
      <a:lvl3pPr marL="872796" algn="l" defTabSz="872796" rtl="0" eaLnBrk="1" latinLnBrk="0" hangingPunct="1">
        <a:defRPr sz="1719" kern="1200">
          <a:solidFill>
            <a:schemeClr val="tx1"/>
          </a:solidFill>
          <a:latin typeface="+mn-lt"/>
          <a:ea typeface="+mn-ea"/>
          <a:cs typeface="+mn-cs"/>
        </a:defRPr>
      </a:lvl3pPr>
      <a:lvl4pPr marL="1309198" algn="l" defTabSz="872796" rtl="0" eaLnBrk="1" latinLnBrk="0" hangingPunct="1">
        <a:defRPr sz="1719" kern="1200">
          <a:solidFill>
            <a:schemeClr val="tx1"/>
          </a:solidFill>
          <a:latin typeface="+mn-lt"/>
          <a:ea typeface="+mn-ea"/>
          <a:cs typeface="+mn-cs"/>
        </a:defRPr>
      </a:lvl4pPr>
      <a:lvl5pPr marL="1745595" algn="l" defTabSz="872796" rtl="0" eaLnBrk="1" latinLnBrk="0" hangingPunct="1">
        <a:defRPr sz="1719" kern="1200">
          <a:solidFill>
            <a:schemeClr val="tx1"/>
          </a:solidFill>
          <a:latin typeface="+mn-lt"/>
          <a:ea typeface="+mn-ea"/>
          <a:cs typeface="+mn-cs"/>
        </a:defRPr>
      </a:lvl5pPr>
      <a:lvl6pPr marL="2181993" algn="l" defTabSz="872796" rtl="0" eaLnBrk="1" latinLnBrk="0" hangingPunct="1">
        <a:defRPr sz="1719" kern="1200">
          <a:solidFill>
            <a:schemeClr val="tx1"/>
          </a:solidFill>
          <a:latin typeface="+mn-lt"/>
          <a:ea typeface="+mn-ea"/>
          <a:cs typeface="+mn-cs"/>
        </a:defRPr>
      </a:lvl6pPr>
      <a:lvl7pPr marL="2618391" algn="l" defTabSz="872796" rtl="0" eaLnBrk="1" latinLnBrk="0" hangingPunct="1">
        <a:defRPr sz="1719" kern="1200">
          <a:solidFill>
            <a:schemeClr val="tx1"/>
          </a:solidFill>
          <a:latin typeface="+mn-lt"/>
          <a:ea typeface="+mn-ea"/>
          <a:cs typeface="+mn-cs"/>
        </a:defRPr>
      </a:lvl7pPr>
      <a:lvl8pPr marL="3054789" algn="l" defTabSz="872796" rtl="0" eaLnBrk="1" latinLnBrk="0" hangingPunct="1">
        <a:defRPr sz="1719" kern="1200">
          <a:solidFill>
            <a:schemeClr val="tx1"/>
          </a:solidFill>
          <a:latin typeface="+mn-lt"/>
          <a:ea typeface="+mn-ea"/>
          <a:cs typeface="+mn-cs"/>
        </a:defRPr>
      </a:lvl8pPr>
      <a:lvl9pPr marL="3491191" algn="l" defTabSz="872796" rtl="0" eaLnBrk="1" latinLnBrk="0" hangingPunct="1">
        <a:defRPr sz="17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BE1630-5803-B146-E900-F0A64D6A3E4A}"/>
              </a:ext>
            </a:extLst>
          </p:cNvPr>
          <p:cNvSpPr/>
          <p:nvPr/>
        </p:nvSpPr>
        <p:spPr>
          <a:xfrm>
            <a:off x="595809" y="4008606"/>
            <a:ext cx="837350" cy="23181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77280" rtl="0" eaLnBrk="1" fontAlgn="auto" latinLnBrk="0" hangingPunct="1">
              <a:lnSpc>
                <a:spcPct val="100000"/>
              </a:lnSpc>
              <a:spcBef>
                <a:spcPts val="0"/>
              </a:spcBef>
              <a:spcAft>
                <a:spcPts val="0"/>
              </a:spcAft>
              <a:buClrTx/>
              <a:buSzTx/>
              <a:buFontTx/>
              <a:buNone/>
              <a:tabLst/>
              <a:defRPr/>
            </a:pPr>
            <a:endParaRPr kumimoji="0" lang="LID4096" sz="6845"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CAC2D78-510B-0207-52D7-48FF0716DE05}"/>
              </a:ext>
            </a:extLst>
          </p:cNvPr>
          <p:cNvSpPr>
            <a:spLocks noGrp="1"/>
          </p:cNvSpPr>
          <p:nvPr>
            <p:ph type="title"/>
          </p:nvPr>
        </p:nvSpPr>
        <p:spPr>
          <a:xfrm>
            <a:off x="664643" y="3021957"/>
            <a:ext cx="7600465" cy="1669047"/>
          </a:xfrm>
        </p:spPr>
        <p:txBody>
          <a:bodyPr/>
          <a:lstStyle/>
          <a:p>
            <a:r>
              <a:rPr lang="pt-BR" sz="4000" b="1" dirty="0"/>
              <a:t>Investment Oportumity</a:t>
            </a:r>
            <a:br>
              <a:rPr lang="pt-BR" b="1" dirty="0"/>
            </a:br>
            <a:br>
              <a:rPr lang="pt-BR" b="1" dirty="0"/>
            </a:br>
            <a:endParaRPr lang="LID4096" b="1" dirty="0"/>
          </a:p>
        </p:txBody>
      </p:sp>
      <p:sp>
        <p:nvSpPr>
          <p:cNvPr id="7" name="TextBox 6">
            <a:extLst>
              <a:ext uri="{FF2B5EF4-FFF2-40B4-BE49-F238E27FC236}">
                <a16:creationId xmlns:a16="http://schemas.microsoft.com/office/drawing/2014/main" id="{47E7BC90-1CE0-72D1-1FFC-C742C4FE253B}"/>
              </a:ext>
            </a:extLst>
          </p:cNvPr>
          <p:cNvSpPr txBox="1"/>
          <p:nvPr/>
        </p:nvSpPr>
        <p:spPr>
          <a:xfrm>
            <a:off x="9031742" y="6063401"/>
            <a:ext cx="1727099" cy="400110"/>
          </a:xfrm>
          <a:prstGeom prst="rect">
            <a:avLst/>
          </a:prstGeom>
          <a:noFill/>
        </p:spPr>
        <p:txBody>
          <a:bodyPr wrap="square">
            <a:spAutoFit/>
          </a:bodyPr>
          <a:lstStyle/>
          <a:p>
            <a:pPr marL="0" marR="0" lvl="0" indent="0" algn="l" defTabSz="3477280" rtl="0" eaLnBrk="1" fontAlgn="auto" latinLnBrk="0" hangingPunct="1">
              <a:lnSpc>
                <a:spcPct val="100000"/>
              </a:lnSpc>
              <a:spcBef>
                <a:spcPts val="0"/>
              </a:spcBef>
              <a:spcAft>
                <a:spcPts val="0"/>
              </a:spcAft>
              <a:buClrTx/>
              <a:buSzTx/>
              <a:buFontTx/>
              <a:buNone/>
              <a:tabLst/>
              <a:defRPr/>
            </a:pPr>
            <a:r>
              <a:rPr lang="pt-PT" sz="2000" b="1" kern="0" dirty="0" err="1">
                <a:solidFill>
                  <a:prstClr val="white"/>
                </a:solidFill>
                <a:latin typeface="Calibri"/>
              </a:rPr>
              <a:t>April</a:t>
            </a:r>
            <a:r>
              <a:rPr kumimoji="0" lang="pt-PT" sz="2000" b="1" i="0" u="none" strike="noStrike" kern="0" cap="none" spc="0" normalizeH="0" baseline="0" noProof="0" dirty="0">
                <a:ln>
                  <a:noFill/>
                </a:ln>
                <a:solidFill>
                  <a:prstClr val="white"/>
                </a:solidFill>
                <a:effectLst/>
                <a:uLnTx/>
                <a:uFillTx/>
                <a:latin typeface="Calibri"/>
                <a:ea typeface="+mn-ea"/>
                <a:cs typeface="+mn-cs"/>
              </a:rPr>
              <a:t> 2025</a:t>
            </a:r>
            <a:endParaRPr kumimoji="0" lang="LID4096" sz="20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C3E12414-6C0D-EDA1-6B97-D0270CFED21C}"/>
              </a:ext>
            </a:extLst>
          </p:cNvPr>
          <p:cNvSpPr txBox="1"/>
          <p:nvPr/>
        </p:nvSpPr>
        <p:spPr>
          <a:xfrm>
            <a:off x="595809" y="5601736"/>
            <a:ext cx="6096000" cy="923330"/>
          </a:xfrm>
          <a:prstGeom prst="rect">
            <a:avLst/>
          </a:prstGeom>
          <a:noFill/>
        </p:spPr>
        <p:txBody>
          <a:bodyPr wrap="square">
            <a:spAutoFit/>
          </a:bodyPr>
          <a:lstStyle/>
          <a:p>
            <a:r>
              <a:rPr lang="en-US" sz="1800" b="1" dirty="0"/>
              <a:t>Cassava cultivation</a:t>
            </a:r>
            <a:br>
              <a:rPr lang="en-US" sz="1800" b="1" dirty="0"/>
            </a:br>
            <a:r>
              <a:rPr lang="en-US" sz="1800" b="1" dirty="0"/>
              <a:t> and</a:t>
            </a:r>
            <a:br>
              <a:rPr lang="en-US" sz="1800" b="1" dirty="0"/>
            </a:br>
            <a:r>
              <a:rPr lang="en-US" sz="1800" b="1" dirty="0"/>
              <a:t>Bioplastic production project</a:t>
            </a:r>
            <a:endParaRPr lang="en-GB" dirty="0"/>
          </a:p>
        </p:txBody>
      </p:sp>
    </p:spTree>
    <p:extLst>
      <p:ext uri="{BB962C8B-B14F-4D97-AF65-F5344CB8AC3E}">
        <p14:creationId xmlns:p14="http://schemas.microsoft.com/office/powerpoint/2010/main" val="48564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556508"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err="1">
                <a:ln>
                  <a:noFill/>
                </a:ln>
                <a:solidFill>
                  <a:srgbClr val="ED8A22"/>
                </a:solidFill>
                <a:effectLst/>
                <a:uLnTx/>
                <a:uFillTx/>
                <a:latin typeface="Arial"/>
                <a:ea typeface="+mn-ea"/>
                <a:cs typeface="Arial"/>
              </a:rPr>
              <a:t>Costs</a:t>
            </a:r>
            <a:endParaRPr kumimoji="0" lang="pt-PT" sz="1800" b="1" i="0" u="none" strike="noStrike" kern="1200" cap="none" spc="0" normalizeH="0" baseline="0" noProof="0" dirty="0">
              <a:ln>
                <a:noFill/>
              </a:ln>
              <a:solidFill>
                <a:srgbClr val="ED8A22"/>
              </a:solidFill>
              <a:effectLst/>
              <a:uLnTx/>
              <a:uFillTx/>
              <a:latin typeface="Arial"/>
              <a:ea typeface="+mn-ea"/>
              <a:cs typeface="Arial"/>
            </a:endParaRPr>
          </a:p>
        </p:txBody>
      </p:sp>
      <p:graphicFrame>
        <p:nvGraphicFramePr>
          <p:cNvPr id="6" name="Object 5">
            <a:extLst>
              <a:ext uri="{FF2B5EF4-FFF2-40B4-BE49-F238E27FC236}">
                <a16:creationId xmlns:a16="http://schemas.microsoft.com/office/drawing/2014/main" id="{2A2E3B34-AB0C-F6E7-5FFC-C05D81B546C8}"/>
              </a:ext>
            </a:extLst>
          </p:cNvPr>
          <p:cNvGraphicFramePr>
            <a:graphicFrameLocks noChangeAspect="1"/>
          </p:cNvGraphicFramePr>
          <p:nvPr>
            <p:extLst>
              <p:ext uri="{D42A27DB-BD31-4B8C-83A1-F6EECF244321}">
                <p14:modId xmlns:p14="http://schemas.microsoft.com/office/powerpoint/2010/main" val="2392648522"/>
              </p:ext>
            </p:extLst>
          </p:nvPr>
        </p:nvGraphicFramePr>
        <p:xfrm>
          <a:off x="555625" y="1068388"/>
          <a:ext cx="11560175" cy="5305425"/>
        </p:xfrm>
        <a:graphic>
          <a:graphicData uri="http://schemas.openxmlformats.org/presentationml/2006/ole">
            <mc:AlternateContent xmlns:mc="http://schemas.openxmlformats.org/markup-compatibility/2006">
              <mc:Choice xmlns:v="urn:schemas-microsoft-com:vml" Requires="v">
                <p:oleObj name="Worksheet" r:id="rId2" imgW="7223760" imgH="3314747" progId="Excel.Sheet.12">
                  <p:embed/>
                </p:oleObj>
              </mc:Choice>
              <mc:Fallback>
                <p:oleObj name="Worksheet" r:id="rId2" imgW="7223760" imgH="3314747" progId="Excel.Sheet.12">
                  <p:embed/>
                  <p:pic>
                    <p:nvPicPr>
                      <p:cNvPr id="0" name=""/>
                      <p:cNvPicPr/>
                      <p:nvPr/>
                    </p:nvPicPr>
                    <p:blipFill>
                      <a:blip r:embed="rId3"/>
                      <a:stretch>
                        <a:fillRect/>
                      </a:stretch>
                    </p:blipFill>
                    <p:spPr>
                      <a:xfrm>
                        <a:off x="555625" y="1068388"/>
                        <a:ext cx="11560175" cy="5305425"/>
                      </a:xfrm>
                      <a:prstGeom prst="rect">
                        <a:avLst/>
                      </a:prstGeom>
                    </p:spPr>
                  </p:pic>
                </p:oleObj>
              </mc:Fallback>
            </mc:AlternateContent>
          </a:graphicData>
        </a:graphic>
      </p:graphicFrame>
    </p:spTree>
    <p:extLst>
      <p:ext uri="{BB962C8B-B14F-4D97-AF65-F5344CB8AC3E}">
        <p14:creationId xmlns:p14="http://schemas.microsoft.com/office/powerpoint/2010/main" val="59807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F22C679-7CEB-7B10-9FD2-1C4E02462BAC}"/>
              </a:ext>
            </a:extLst>
          </p:cNvPr>
          <p:cNvGraphicFramePr>
            <a:graphicFrameLocks noGrp="1"/>
          </p:cNvGraphicFramePr>
          <p:nvPr>
            <p:extLst>
              <p:ext uri="{D42A27DB-BD31-4B8C-83A1-F6EECF244321}">
                <p14:modId xmlns:p14="http://schemas.microsoft.com/office/powerpoint/2010/main" val="2513101951"/>
              </p:ext>
            </p:extLst>
          </p:nvPr>
        </p:nvGraphicFramePr>
        <p:xfrm>
          <a:off x="6238044" y="1606728"/>
          <a:ext cx="5847275" cy="4323563"/>
        </p:xfrm>
        <a:graphic>
          <a:graphicData uri="http://schemas.openxmlformats.org/drawingml/2006/table">
            <a:tbl>
              <a:tblPr/>
              <a:tblGrid>
                <a:gridCol w="759797">
                  <a:extLst>
                    <a:ext uri="{9D8B030D-6E8A-4147-A177-3AD203B41FA5}">
                      <a16:colId xmlns:a16="http://schemas.microsoft.com/office/drawing/2014/main" val="3987052092"/>
                    </a:ext>
                  </a:extLst>
                </a:gridCol>
                <a:gridCol w="1440450">
                  <a:extLst>
                    <a:ext uri="{9D8B030D-6E8A-4147-A177-3AD203B41FA5}">
                      <a16:colId xmlns:a16="http://schemas.microsoft.com/office/drawing/2014/main" val="4191343800"/>
                    </a:ext>
                  </a:extLst>
                </a:gridCol>
                <a:gridCol w="607838">
                  <a:extLst>
                    <a:ext uri="{9D8B030D-6E8A-4147-A177-3AD203B41FA5}">
                      <a16:colId xmlns:a16="http://schemas.microsoft.com/office/drawing/2014/main" val="3343037636"/>
                    </a:ext>
                  </a:extLst>
                </a:gridCol>
                <a:gridCol w="607838">
                  <a:extLst>
                    <a:ext uri="{9D8B030D-6E8A-4147-A177-3AD203B41FA5}">
                      <a16:colId xmlns:a16="http://schemas.microsoft.com/office/drawing/2014/main" val="1287071878"/>
                    </a:ext>
                  </a:extLst>
                </a:gridCol>
                <a:gridCol w="607838">
                  <a:extLst>
                    <a:ext uri="{9D8B030D-6E8A-4147-A177-3AD203B41FA5}">
                      <a16:colId xmlns:a16="http://schemas.microsoft.com/office/drawing/2014/main" val="3601062821"/>
                    </a:ext>
                  </a:extLst>
                </a:gridCol>
                <a:gridCol w="607838">
                  <a:extLst>
                    <a:ext uri="{9D8B030D-6E8A-4147-A177-3AD203B41FA5}">
                      <a16:colId xmlns:a16="http://schemas.microsoft.com/office/drawing/2014/main" val="2708026970"/>
                    </a:ext>
                  </a:extLst>
                </a:gridCol>
                <a:gridCol w="607838">
                  <a:extLst>
                    <a:ext uri="{9D8B030D-6E8A-4147-A177-3AD203B41FA5}">
                      <a16:colId xmlns:a16="http://schemas.microsoft.com/office/drawing/2014/main" val="3426851751"/>
                    </a:ext>
                  </a:extLst>
                </a:gridCol>
                <a:gridCol w="607838">
                  <a:extLst>
                    <a:ext uri="{9D8B030D-6E8A-4147-A177-3AD203B41FA5}">
                      <a16:colId xmlns:a16="http://schemas.microsoft.com/office/drawing/2014/main" val="3175493218"/>
                    </a:ext>
                  </a:extLst>
                </a:gridCol>
              </a:tblGrid>
              <a:tr h="171130">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gridSpan="6">
                  <a:txBody>
                    <a:bodyPr/>
                    <a:lstStyle/>
                    <a:p>
                      <a:pPr algn="ctr" fontAlgn="b"/>
                      <a:r>
                        <a:rPr lang="pt-BR" sz="1000" b="1" i="0" u="none" strike="noStrike" dirty="0">
                          <a:solidFill>
                            <a:srgbClr val="000000"/>
                          </a:solidFill>
                          <a:effectLst/>
                          <a:highlight>
                            <a:srgbClr val="FFFFFF"/>
                          </a:highlight>
                          <a:latin typeface="Arial" panose="020B0604020202020204" pitchFamily="34" charset="0"/>
                        </a:rPr>
                        <a:t>Monthly recipe</a:t>
                      </a:r>
                    </a:p>
                  </a:txBody>
                  <a:tcPr marL="0" marR="0" marT="0" marB="0" anchor="b">
                    <a:lnL>
                      <a:noFill/>
                    </a:lnL>
                    <a:lnR>
                      <a:noFill/>
                    </a:lnR>
                    <a:lnT>
                      <a:noFill/>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8861254"/>
                  </a:ext>
                </a:extLst>
              </a:tr>
              <a:tr h="207190">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pt-MZ" sz="10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MZ" sz="1000" b="1"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MZ" sz="10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MZ" sz="10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79151647"/>
                  </a:ext>
                </a:extLst>
              </a:tr>
              <a:tr h="207190">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r" fontAlgn="b"/>
                      <a:r>
                        <a:rPr lang="en-US" sz="800" b="1" i="0" u="none" strike="noStrike" dirty="0">
                          <a:solidFill>
                            <a:schemeClr val="bg1"/>
                          </a:solidFill>
                          <a:effectLst/>
                          <a:latin typeface="Arial" panose="020B0604020202020204" pitchFamily="34" charset="0"/>
                        </a:rPr>
                        <a:t>Year 0</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1</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2</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3</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4</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5</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3711791185"/>
                  </a:ext>
                </a:extLst>
              </a:tr>
              <a:tr h="207190">
                <a:tc>
                  <a:txBody>
                    <a:bodyPr/>
                    <a:lstStyle/>
                    <a:p>
                      <a:pPr algn="l" fontAlgn="b"/>
                      <a:r>
                        <a:rPr lang="en-US" sz="800" b="1" i="0" u="none" strike="noStrike" dirty="0">
                          <a:solidFill>
                            <a:srgbClr val="000000"/>
                          </a:solidFill>
                          <a:effectLst/>
                          <a:latin typeface="Arial" panose="020B0604020202020204" pitchFamily="34" charset="0"/>
                        </a:rPr>
                        <a:t>Months</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1" i="0" u="none" strike="noStrike">
                          <a:solidFill>
                            <a:schemeClr val="bg1"/>
                          </a:solidFill>
                          <a:effectLst/>
                          <a:latin typeface="Arial" panose="020B0604020202020204" pitchFamily="34" charset="0"/>
                        </a:rPr>
                        <a:t>12/31/2024</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12/31/2029</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671117516"/>
                  </a:ext>
                </a:extLst>
              </a:tr>
              <a:tr h="207190">
                <a:tc>
                  <a:txBody>
                    <a:bodyPr/>
                    <a:lstStyle/>
                    <a:p>
                      <a:pPr algn="l" fontAlgn="b"/>
                      <a:r>
                        <a:rPr lang="en-US" sz="800" b="0" i="0" u="none" strike="noStrike" dirty="0">
                          <a:solidFill>
                            <a:srgbClr val="000000"/>
                          </a:solidFill>
                          <a:effectLst/>
                          <a:latin typeface="Arial" panose="020B0604020202020204" pitchFamily="34" charset="0"/>
                        </a:rPr>
                        <a:t>Month 1</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775,862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887,586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1,015,399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1,161,616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1,328,889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428640474"/>
                  </a:ext>
                </a:extLst>
              </a:tr>
              <a:tr h="207190">
                <a:tc>
                  <a:txBody>
                    <a:bodyPr/>
                    <a:lstStyle/>
                    <a:p>
                      <a:pPr algn="l" fontAlgn="b"/>
                      <a:r>
                        <a:rPr lang="en-US" sz="800" b="0" i="0" u="none" strike="noStrike" dirty="0">
                          <a:solidFill>
                            <a:srgbClr val="000000"/>
                          </a:solidFill>
                          <a:effectLst/>
                          <a:latin typeface="Arial" panose="020B0604020202020204" pitchFamily="34" charset="0"/>
                        </a:rPr>
                        <a:t>Month 2</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775,862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887,586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1,015,399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1,161,616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1,328,889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8061949"/>
                  </a:ext>
                </a:extLst>
              </a:tr>
              <a:tr h="207190">
                <a:tc>
                  <a:txBody>
                    <a:bodyPr/>
                    <a:lstStyle/>
                    <a:p>
                      <a:pPr algn="l" fontAlgn="b"/>
                      <a:r>
                        <a:rPr lang="en-US" sz="800" b="0" i="0" u="none" strike="noStrike" dirty="0">
                          <a:solidFill>
                            <a:srgbClr val="000000"/>
                          </a:solidFill>
                          <a:effectLst/>
                          <a:latin typeface="Arial" panose="020B0604020202020204" pitchFamily="34" charset="0"/>
                        </a:rPr>
                        <a:t>Month 3</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1,086,207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1,242,621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1,421,558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1,626,262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1,860,444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51449449"/>
                  </a:ext>
                </a:extLst>
              </a:tr>
              <a:tr h="207190">
                <a:tc gridSpan="2">
                  <a:txBody>
                    <a:bodyPr/>
                    <a:lstStyle/>
                    <a:p>
                      <a:pPr algn="l" fontAlgn="b"/>
                      <a:r>
                        <a:rPr lang="en-US" sz="800" b="0" i="0" u="none" strike="noStrike" dirty="0">
                          <a:solidFill>
                            <a:srgbClr val="000000"/>
                          </a:solidFill>
                          <a:effectLst/>
                          <a:latin typeface="Arial" panose="020B0604020202020204" pitchFamily="34" charset="0"/>
                        </a:rPr>
                        <a:t>Total 1st Quarter</a:t>
                      </a:r>
                    </a:p>
                  </a:txBody>
                  <a:tcPr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hMerge="1">
                  <a:txBody>
                    <a:bodyPr/>
                    <a:lstStyle/>
                    <a:p>
                      <a:endParaRPr lang="en-GB"/>
                    </a:p>
                  </a:txBody>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2,637,931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3,017,793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3,452,355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3,949,494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4,518,222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420583141"/>
                  </a:ext>
                </a:extLst>
              </a:tr>
              <a:tr h="207190">
                <a:tc>
                  <a:txBody>
                    <a:bodyPr/>
                    <a:lstStyle/>
                    <a:p>
                      <a:pPr algn="l" fontAlgn="b"/>
                      <a:r>
                        <a:rPr lang="en-US" sz="800" b="0" i="0" u="none" strike="noStrike" dirty="0">
                          <a:solidFill>
                            <a:srgbClr val="000000"/>
                          </a:solidFill>
                          <a:effectLst/>
                          <a:latin typeface="Arial" panose="020B0604020202020204" pitchFamily="34" charset="0"/>
                        </a:rPr>
                        <a:t>Month 4</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775,862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887,586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1,015,399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1,161,616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1,328,889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20390143"/>
                  </a:ext>
                </a:extLst>
              </a:tr>
              <a:tr h="207190">
                <a:tc>
                  <a:txBody>
                    <a:bodyPr/>
                    <a:lstStyle/>
                    <a:p>
                      <a:pPr algn="l" fontAlgn="b"/>
                      <a:r>
                        <a:rPr lang="en-US" sz="800" b="0" i="0" u="none" strike="noStrike" dirty="0">
                          <a:solidFill>
                            <a:srgbClr val="000000"/>
                          </a:solidFill>
                          <a:effectLst/>
                          <a:latin typeface="Arial" panose="020B0604020202020204" pitchFamily="34" charset="0"/>
                        </a:rPr>
                        <a:t>Month 5</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1,086,207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1,242,621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1,421,558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1,626,262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1,860,444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0484315"/>
                  </a:ext>
                </a:extLst>
              </a:tr>
              <a:tr h="207190">
                <a:tc>
                  <a:txBody>
                    <a:bodyPr/>
                    <a:lstStyle/>
                    <a:p>
                      <a:pPr algn="l" fontAlgn="b"/>
                      <a:r>
                        <a:rPr lang="en-US" sz="800" b="0" i="0" u="none" strike="noStrike" dirty="0">
                          <a:solidFill>
                            <a:srgbClr val="000000"/>
                          </a:solidFill>
                          <a:effectLst/>
                          <a:latin typeface="Arial" panose="020B0604020202020204" pitchFamily="34" charset="0"/>
                        </a:rPr>
                        <a:t>Month 6</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1,396,552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1,597,655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1,827,718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2,090,909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2,392,000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00356233"/>
                  </a:ext>
                </a:extLst>
              </a:tr>
              <a:tr h="207190">
                <a:tc gridSpan="2">
                  <a:txBody>
                    <a:bodyPr/>
                    <a:lstStyle/>
                    <a:p>
                      <a:pPr algn="l" fontAlgn="b"/>
                      <a:r>
                        <a:rPr lang="en-US" sz="800" b="0" i="0" u="none" strike="noStrike" dirty="0">
                          <a:solidFill>
                            <a:srgbClr val="000000"/>
                          </a:solidFill>
                          <a:effectLst/>
                          <a:latin typeface="Arial" panose="020B0604020202020204" pitchFamily="34" charset="0"/>
                        </a:rPr>
                        <a:t>Total 2nd Quarte</a:t>
                      </a:r>
                    </a:p>
                  </a:txBody>
                  <a:tcPr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hMerge="1">
                  <a:txBody>
                    <a:bodyPr/>
                    <a:lstStyle/>
                    <a:p>
                      <a:endParaRPr lang="en-GB"/>
                    </a:p>
                  </a:txBody>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3,258,621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dirty="0">
                          <a:solidFill>
                            <a:srgbClr val="000000"/>
                          </a:solidFill>
                          <a:effectLst/>
                          <a:highlight>
                            <a:srgbClr val="99CCFF"/>
                          </a:highlight>
                          <a:latin typeface="Arial" panose="020B0604020202020204" pitchFamily="34" charset="0"/>
                        </a:rPr>
                        <a:t>3,727,862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4,264,674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4,878,787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5,581,333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3231043643"/>
                  </a:ext>
                </a:extLst>
              </a:tr>
              <a:tr h="207190">
                <a:tc>
                  <a:txBody>
                    <a:bodyPr/>
                    <a:lstStyle/>
                    <a:p>
                      <a:pPr algn="l" fontAlgn="b"/>
                      <a:r>
                        <a:rPr lang="en-US" sz="800" b="0" i="0" u="none" strike="noStrike" dirty="0">
                          <a:solidFill>
                            <a:srgbClr val="000000"/>
                          </a:solidFill>
                          <a:effectLst/>
                          <a:latin typeface="Arial" panose="020B0604020202020204" pitchFamily="34" charset="0"/>
                        </a:rPr>
                        <a:t>Month 7</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1,551,724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1,775,172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2,030,797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2,323,232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2,657,777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509716130"/>
                  </a:ext>
                </a:extLst>
              </a:tr>
              <a:tr h="207190">
                <a:tc>
                  <a:txBody>
                    <a:bodyPr/>
                    <a:lstStyle/>
                    <a:p>
                      <a:pPr algn="l" fontAlgn="b"/>
                      <a:r>
                        <a:rPr lang="en-US" sz="800" b="0" i="0" u="none" strike="noStrike" dirty="0">
                          <a:solidFill>
                            <a:srgbClr val="000000"/>
                          </a:solidFill>
                          <a:effectLst/>
                          <a:latin typeface="Arial" panose="020B0604020202020204" pitchFamily="34" charset="0"/>
                        </a:rPr>
                        <a:t>Month 8</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1,862,069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2,130,207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2,436,957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2,787,878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3,189,333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744704522"/>
                  </a:ext>
                </a:extLst>
              </a:tr>
              <a:tr h="207190">
                <a:tc>
                  <a:txBody>
                    <a:bodyPr/>
                    <a:lstStyle/>
                    <a:p>
                      <a:pPr algn="l" fontAlgn="b"/>
                      <a:r>
                        <a:rPr lang="en-US" sz="800" b="0" i="0" u="none" strike="noStrike" dirty="0">
                          <a:solidFill>
                            <a:srgbClr val="000000"/>
                          </a:solidFill>
                          <a:effectLst/>
                          <a:latin typeface="Arial" panose="020B0604020202020204" pitchFamily="34" charset="0"/>
                        </a:rPr>
                        <a:t>Month 9</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2,327,586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2,662,759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3,046,196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3,484,848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3,986,666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2828337"/>
                  </a:ext>
                </a:extLst>
              </a:tr>
              <a:tr h="207190">
                <a:tc gridSpan="2">
                  <a:txBody>
                    <a:bodyPr/>
                    <a:lstStyle/>
                    <a:p>
                      <a:pPr algn="l" fontAlgn="b"/>
                      <a:r>
                        <a:rPr lang="en-US" sz="800" b="0" i="0" u="none" strike="noStrike" dirty="0">
                          <a:solidFill>
                            <a:srgbClr val="000000"/>
                          </a:solidFill>
                          <a:effectLst/>
                          <a:latin typeface="Arial" panose="020B0604020202020204" pitchFamily="34" charset="0"/>
                        </a:rPr>
                        <a:t>Total 3rd Quarte</a:t>
                      </a:r>
                    </a:p>
                  </a:txBody>
                  <a:tcPr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hMerge="1">
                  <a:txBody>
                    <a:bodyPr/>
                    <a:lstStyle/>
                    <a:p>
                      <a:endParaRPr lang="en-GB"/>
                    </a:p>
                  </a:txBody>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a:solidFill>
                            <a:srgbClr val="000000"/>
                          </a:solidFill>
                          <a:effectLst/>
                          <a:latin typeface="Arial" panose="020B0604020202020204" pitchFamily="34" charset="0"/>
                        </a:rPr>
                        <a:t>5,741,379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dirty="0">
                          <a:solidFill>
                            <a:srgbClr val="000000"/>
                          </a:solidFill>
                          <a:effectLst/>
                          <a:latin typeface="Arial" panose="020B0604020202020204" pitchFamily="34" charset="0"/>
                        </a:rPr>
                        <a:t>6,568,138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dirty="0">
                          <a:solidFill>
                            <a:srgbClr val="000000"/>
                          </a:solidFill>
                          <a:effectLst/>
                          <a:latin typeface="Arial" panose="020B0604020202020204" pitchFamily="34" charset="0"/>
                        </a:rPr>
                        <a:t>7,513,950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dirty="0">
                          <a:solidFill>
                            <a:srgbClr val="000000"/>
                          </a:solidFill>
                          <a:effectLst/>
                          <a:latin typeface="Arial" panose="020B0604020202020204" pitchFamily="34" charset="0"/>
                        </a:rPr>
                        <a:t>8,595,959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r" fontAlgn="b"/>
                      <a:r>
                        <a:rPr lang="pt-MZ" sz="800" b="0" i="0" u="none" strike="noStrike" dirty="0">
                          <a:solidFill>
                            <a:srgbClr val="000000"/>
                          </a:solidFill>
                          <a:effectLst/>
                          <a:latin typeface="Arial" panose="020B0604020202020204" pitchFamily="34" charset="0"/>
                        </a:rPr>
                        <a:t>9,833,777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CCFF"/>
                    </a:solidFill>
                  </a:tcPr>
                </a:tc>
                <a:extLst>
                  <a:ext uri="{0D108BD9-81ED-4DB2-BD59-A6C34878D82A}">
                    <a16:rowId xmlns:a16="http://schemas.microsoft.com/office/drawing/2014/main" val="2327581507"/>
                  </a:ext>
                </a:extLst>
              </a:tr>
              <a:tr h="207190">
                <a:tc>
                  <a:txBody>
                    <a:bodyPr/>
                    <a:lstStyle/>
                    <a:p>
                      <a:pPr algn="l" fontAlgn="b"/>
                      <a:r>
                        <a:rPr lang="en-US" sz="800" b="0" i="0" u="none" strike="noStrike" dirty="0">
                          <a:solidFill>
                            <a:srgbClr val="000000"/>
                          </a:solidFill>
                          <a:effectLst/>
                          <a:latin typeface="Arial" panose="020B0604020202020204" pitchFamily="34" charset="0"/>
                        </a:rPr>
                        <a:t>Month 10</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1,396,552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1,597,655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1,827,718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2,090,909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2,392,000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180080279"/>
                  </a:ext>
                </a:extLst>
              </a:tr>
              <a:tr h="207190">
                <a:tc>
                  <a:txBody>
                    <a:bodyPr/>
                    <a:lstStyle/>
                    <a:p>
                      <a:pPr algn="l" fontAlgn="b"/>
                      <a:r>
                        <a:rPr lang="en-US" sz="800" b="0" i="0" u="none" strike="noStrike" dirty="0">
                          <a:solidFill>
                            <a:srgbClr val="000000"/>
                          </a:solidFill>
                          <a:effectLst/>
                          <a:latin typeface="Arial" panose="020B0604020202020204" pitchFamily="34" charset="0"/>
                        </a:rPr>
                        <a:t>Month 11</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1,396,552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1,597,655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1,827,718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2,090,909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2,392,000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489764265"/>
                  </a:ext>
                </a:extLst>
              </a:tr>
              <a:tr h="207190">
                <a:tc>
                  <a:txBody>
                    <a:bodyPr/>
                    <a:lstStyle/>
                    <a:p>
                      <a:pPr algn="l" fontAlgn="b"/>
                      <a:r>
                        <a:rPr lang="en-US" sz="800" b="0" i="0" u="none" strike="noStrike" dirty="0">
                          <a:solidFill>
                            <a:srgbClr val="000000"/>
                          </a:solidFill>
                          <a:effectLst/>
                          <a:latin typeface="Arial" panose="020B0604020202020204" pitchFamily="34" charset="0"/>
                        </a:rPr>
                        <a:t>Month 12</a:t>
                      </a:r>
                    </a:p>
                  </a:txBody>
                  <a:tcPr marL="0" marR="0" marT="0" marB="0" anchor="b">
                    <a:lnL>
                      <a:noFill/>
                    </a:lnL>
                    <a:lnR>
                      <a:noFill/>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1,086,207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1,242,621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1,421,558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1,626,262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1,860,444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9763380"/>
                  </a:ext>
                </a:extLst>
              </a:tr>
              <a:tr h="207190">
                <a:tc gridSpan="2">
                  <a:txBody>
                    <a:bodyPr/>
                    <a:lstStyle/>
                    <a:p>
                      <a:pPr algn="l" fontAlgn="b"/>
                      <a:r>
                        <a:rPr lang="en-US" sz="800" b="0" i="0" u="none" strike="noStrike" dirty="0">
                          <a:solidFill>
                            <a:srgbClr val="000000"/>
                          </a:solidFill>
                          <a:effectLst/>
                          <a:latin typeface="Arial" panose="020B0604020202020204" pitchFamily="34" charset="0"/>
                        </a:rPr>
                        <a:t>Total 4th Quarter</a:t>
                      </a:r>
                    </a:p>
                  </a:txBody>
                  <a:tcPr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hMerge="1">
                  <a:txBody>
                    <a:bodyPr/>
                    <a:lstStyle/>
                    <a:p>
                      <a:endParaRPr lang="en-GB"/>
                    </a:p>
                  </a:txBody>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3,879,310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4,437,931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5,076,993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5,808,080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pt-MZ" sz="800" b="0" i="0" u="none" strike="noStrike" dirty="0">
                          <a:solidFill>
                            <a:srgbClr val="000000"/>
                          </a:solidFill>
                          <a:effectLst/>
                          <a:highlight>
                            <a:srgbClr val="99CCFF"/>
                          </a:highlight>
                          <a:latin typeface="Arial" panose="020B0604020202020204" pitchFamily="34" charset="0"/>
                        </a:rPr>
                        <a:t>6,644,444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375946830"/>
                  </a:ext>
                </a:extLst>
              </a:tr>
              <a:tr h="215823">
                <a:tc gridSpan="2">
                  <a:txBody>
                    <a:bodyPr/>
                    <a:lstStyle/>
                    <a:p>
                      <a:pPr algn="l" fontAlgn="b"/>
                      <a:r>
                        <a:rPr lang="en-US" sz="800" b="1" i="0" u="none" strike="noStrike" dirty="0">
                          <a:solidFill>
                            <a:srgbClr val="000000"/>
                          </a:solidFill>
                          <a:effectLst/>
                          <a:latin typeface="Arial" panose="020B0604020202020204" pitchFamily="34" charset="0"/>
                        </a:rPr>
                        <a:t>Total do Year</a:t>
                      </a:r>
                    </a:p>
                  </a:txBody>
                  <a:tcPr marL="18288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hMerge="1">
                  <a:txBody>
                    <a:bodyPr/>
                    <a:lstStyle/>
                    <a:p>
                      <a:endParaRPr lang="en-GB"/>
                    </a:p>
                  </a:txBody>
                  <a:tcPr/>
                </a:tc>
                <a:tc>
                  <a:txBody>
                    <a:bodyPr/>
                    <a:lstStyle/>
                    <a:p>
                      <a:pPr algn="r" fontAlgn="b"/>
                      <a:r>
                        <a:rPr lang="pt-MZ" sz="800" b="1"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latin typeface="Arial" panose="020B0604020202020204" pitchFamily="34" charset="0"/>
                        </a:rPr>
                        <a:t>15,517,241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latin typeface="Arial" panose="020B0604020202020204" pitchFamily="34" charset="0"/>
                        </a:rPr>
                        <a:t>17,751,724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latin typeface="Arial" panose="020B0604020202020204" pitchFamily="34" charset="0"/>
                        </a:rPr>
                        <a:t>20,307,972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latin typeface="Arial" panose="020B0604020202020204" pitchFamily="34" charset="0"/>
                        </a:rPr>
                        <a:t>23,232,320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latin typeface="Arial" panose="020B0604020202020204" pitchFamily="34" charset="0"/>
                        </a:rPr>
                        <a:t>26,577,775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57220192"/>
                  </a:ext>
                </a:extLst>
              </a:tr>
            </a:tbl>
          </a:graphicData>
        </a:graphic>
      </p:graphicFrame>
      <p:sp>
        <p:nvSpPr>
          <p:cNvPr id="6" name="Rectangle 5">
            <a:extLst>
              <a:ext uri="{FF2B5EF4-FFF2-40B4-BE49-F238E27FC236}">
                <a16:creationId xmlns:a16="http://schemas.microsoft.com/office/drawing/2014/main" id="{A3159567-920D-665F-8229-D1030BC67B86}"/>
              </a:ext>
            </a:extLst>
          </p:cNvPr>
          <p:cNvSpPr/>
          <p:nvPr/>
        </p:nvSpPr>
        <p:spPr>
          <a:xfrm>
            <a:off x="317746" y="41523"/>
            <a:ext cx="11767572"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7728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a:ln>
                  <a:noFill/>
                </a:ln>
                <a:solidFill>
                  <a:srgbClr val="ED8A22"/>
                </a:solidFill>
                <a:effectLst/>
                <a:uLnTx/>
                <a:uFillTx/>
                <a:latin typeface="Arial"/>
                <a:ea typeface="+mn-ea"/>
                <a:cs typeface="Arial"/>
              </a:rPr>
              <a:t>Sales </a:t>
            </a:r>
            <a:r>
              <a:rPr kumimoji="0" lang="pt-PT" sz="1800" b="1" i="0" u="none" strike="noStrike" kern="1200" cap="none" spc="0" normalizeH="0" baseline="0" noProof="0" dirty="0" err="1">
                <a:ln>
                  <a:noFill/>
                </a:ln>
                <a:solidFill>
                  <a:srgbClr val="ED8A22"/>
                </a:solidFill>
                <a:effectLst/>
                <a:uLnTx/>
                <a:uFillTx/>
                <a:latin typeface="Arial"/>
                <a:ea typeface="+mn-ea"/>
                <a:cs typeface="Arial"/>
              </a:rPr>
              <a:t>projections</a:t>
            </a:r>
            <a:endParaRPr kumimoji="0" lang="pt-PT" sz="1800" b="1" i="0" u="none" strike="noStrike" kern="1200" cap="none" spc="0" normalizeH="0" baseline="0" noProof="0" dirty="0">
              <a:ln>
                <a:noFill/>
              </a:ln>
              <a:solidFill>
                <a:srgbClr val="ED8A22"/>
              </a:solidFill>
              <a:effectLst/>
              <a:uLnTx/>
              <a:uFillTx/>
              <a:latin typeface="Arial"/>
              <a:ea typeface="+mn-ea"/>
              <a:cs typeface="Arial"/>
            </a:endParaRPr>
          </a:p>
        </p:txBody>
      </p:sp>
      <p:graphicFrame>
        <p:nvGraphicFramePr>
          <p:cNvPr id="7" name="Table 6">
            <a:extLst>
              <a:ext uri="{FF2B5EF4-FFF2-40B4-BE49-F238E27FC236}">
                <a16:creationId xmlns:a16="http://schemas.microsoft.com/office/drawing/2014/main" id="{EAA49591-AA1C-8030-BA55-C5E307B31A81}"/>
              </a:ext>
            </a:extLst>
          </p:cNvPr>
          <p:cNvGraphicFramePr>
            <a:graphicFrameLocks noGrp="1"/>
          </p:cNvGraphicFramePr>
          <p:nvPr>
            <p:extLst>
              <p:ext uri="{D42A27DB-BD31-4B8C-83A1-F6EECF244321}">
                <p14:modId xmlns:p14="http://schemas.microsoft.com/office/powerpoint/2010/main" val="1415545141"/>
              </p:ext>
            </p:extLst>
          </p:nvPr>
        </p:nvGraphicFramePr>
        <p:xfrm>
          <a:off x="451158" y="1606729"/>
          <a:ext cx="5644843" cy="4323559"/>
        </p:xfrm>
        <a:graphic>
          <a:graphicData uri="http://schemas.openxmlformats.org/drawingml/2006/table">
            <a:tbl>
              <a:tblPr/>
              <a:tblGrid>
                <a:gridCol w="1600777">
                  <a:extLst>
                    <a:ext uri="{9D8B030D-6E8A-4147-A177-3AD203B41FA5}">
                      <a16:colId xmlns:a16="http://schemas.microsoft.com/office/drawing/2014/main" val="811129941"/>
                    </a:ext>
                  </a:extLst>
                </a:gridCol>
                <a:gridCol w="674011">
                  <a:extLst>
                    <a:ext uri="{9D8B030D-6E8A-4147-A177-3AD203B41FA5}">
                      <a16:colId xmlns:a16="http://schemas.microsoft.com/office/drawing/2014/main" val="3566936922"/>
                    </a:ext>
                  </a:extLst>
                </a:gridCol>
                <a:gridCol w="674011">
                  <a:extLst>
                    <a:ext uri="{9D8B030D-6E8A-4147-A177-3AD203B41FA5}">
                      <a16:colId xmlns:a16="http://schemas.microsoft.com/office/drawing/2014/main" val="2668977842"/>
                    </a:ext>
                  </a:extLst>
                </a:gridCol>
                <a:gridCol w="674011">
                  <a:extLst>
                    <a:ext uri="{9D8B030D-6E8A-4147-A177-3AD203B41FA5}">
                      <a16:colId xmlns:a16="http://schemas.microsoft.com/office/drawing/2014/main" val="4079334018"/>
                    </a:ext>
                  </a:extLst>
                </a:gridCol>
                <a:gridCol w="674011">
                  <a:extLst>
                    <a:ext uri="{9D8B030D-6E8A-4147-A177-3AD203B41FA5}">
                      <a16:colId xmlns:a16="http://schemas.microsoft.com/office/drawing/2014/main" val="184181211"/>
                    </a:ext>
                  </a:extLst>
                </a:gridCol>
                <a:gridCol w="674011">
                  <a:extLst>
                    <a:ext uri="{9D8B030D-6E8A-4147-A177-3AD203B41FA5}">
                      <a16:colId xmlns:a16="http://schemas.microsoft.com/office/drawing/2014/main" val="3975219461"/>
                    </a:ext>
                  </a:extLst>
                </a:gridCol>
                <a:gridCol w="674011">
                  <a:extLst>
                    <a:ext uri="{9D8B030D-6E8A-4147-A177-3AD203B41FA5}">
                      <a16:colId xmlns:a16="http://schemas.microsoft.com/office/drawing/2014/main" val="370952419"/>
                    </a:ext>
                  </a:extLst>
                </a:gridCol>
              </a:tblGrid>
              <a:tr h="239643">
                <a:tc>
                  <a:txBody>
                    <a:bodyPr/>
                    <a:lstStyle/>
                    <a:p>
                      <a:pPr algn="l" fontAlgn="b"/>
                      <a:endParaRPr lang="pt-MZ" sz="800" b="1" i="0" u="none" strike="noStrike" dirty="0">
                        <a:solidFill>
                          <a:srgbClr val="000000"/>
                        </a:solidFill>
                        <a:effectLst/>
                        <a:highlight>
                          <a:srgbClr val="FFFFFF"/>
                        </a:highlight>
                        <a:latin typeface="Arial" panose="020B0604020202020204" pitchFamily="34" charset="0"/>
                      </a:endParaRPr>
                    </a:p>
                  </a:txBody>
                  <a:tcPr marL="0" marR="0" marT="0" marB="0" anchor="b">
                    <a:lnL>
                      <a:noFill/>
                    </a:lnL>
                    <a:lnR>
                      <a:noFill/>
                    </a:lnR>
                    <a:lnT>
                      <a:noFill/>
                    </a:lnT>
                    <a:lnB>
                      <a:noFill/>
                    </a:lnB>
                    <a:solidFill>
                      <a:srgbClr val="FFFFFF"/>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a:noFill/>
                    </a:lnB>
                    <a:solidFill>
                      <a:schemeClr val="bg1"/>
                    </a:solidFill>
                  </a:tcPr>
                </a:tc>
                <a:tc gridSpan="4">
                  <a:txBody>
                    <a:bodyPr/>
                    <a:lstStyle/>
                    <a:p>
                      <a:pPr algn="ctr" fontAlgn="b"/>
                      <a:r>
                        <a:rPr lang="en-US" sz="1000" b="1" i="0" u="none" strike="noStrike" dirty="0">
                          <a:solidFill>
                            <a:srgbClr val="000000"/>
                          </a:solidFill>
                          <a:effectLst/>
                          <a:latin typeface="Arial" panose="020B0604020202020204" pitchFamily="34" charset="0"/>
                        </a:rPr>
                        <a:t>Annual revenue</a:t>
                      </a:r>
                    </a:p>
                  </a:txBody>
                  <a:tcPr marL="0" marR="0" marT="0" marB="0" anchor="ctr">
                    <a:lnL>
                      <a:noFill/>
                    </a:lnL>
                    <a:lnR>
                      <a:noFill/>
                    </a:lnR>
                    <a:lnT>
                      <a:noFill/>
                    </a:lnT>
                    <a:lnB>
                      <a:noFill/>
                    </a:lnB>
                    <a:solidFill>
                      <a:schemeClr val="bg1"/>
                    </a:solidFill>
                  </a:tcPr>
                </a:tc>
                <a:tc hMerge="1">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a:noFill/>
                    </a:lnB>
                    <a:solidFill>
                      <a:schemeClr val="bg1"/>
                    </a:solidFill>
                  </a:tcPr>
                </a:tc>
                <a:tc hMerge="1">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a:noFill/>
                    </a:lnB>
                    <a:solidFill>
                      <a:schemeClr val="bg1"/>
                    </a:solidFill>
                  </a:tcPr>
                </a:tc>
                <a:tc hMerge="1">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a:noFill/>
                    </a:lnB>
                    <a:solidFill>
                      <a:schemeClr val="bg1"/>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510664077"/>
                  </a:ext>
                </a:extLst>
              </a:tr>
              <a:tr h="239643">
                <a:tc>
                  <a:txBody>
                    <a:bodyPr/>
                    <a:lstStyle/>
                    <a:p>
                      <a:pPr algn="l" fontAlgn="b"/>
                      <a:endParaRPr lang="pt-MZ" sz="800" b="1" i="0" u="none" strike="noStrike" dirty="0">
                        <a:solidFill>
                          <a:srgbClr val="000000"/>
                        </a:solidFill>
                        <a:effectLst/>
                        <a:highlight>
                          <a:srgbClr val="FFFFFF"/>
                        </a:highlight>
                        <a:latin typeface="Arial" panose="020B0604020202020204" pitchFamily="34" charset="0"/>
                      </a:endParaRPr>
                    </a:p>
                  </a:txBody>
                  <a:tcPr marL="0" marR="0" marT="0" marB="0" anchor="b">
                    <a:lnL>
                      <a:noFill/>
                    </a:lnL>
                    <a:lnR>
                      <a:noFill/>
                    </a:lnR>
                    <a:lnT>
                      <a:noFill/>
                    </a:lnT>
                    <a:lnB>
                      <a:noFill/>
                    </a:lnB>
                    <a:solidFill>
                      <a:srgbClr val="FFFFFF"/>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en-US" sz="800" b="1" i="0" u="none" strike="noStrike" dirty="0">
                        <a:solidFill>
                          <a:srgbClr val="000000"/>
                        </a:solidFill>
                        <a:effectLst/>
                        <a:highlight>
                          <a:srgbClr val="CC99FF"/>
                        </a:highlight>
                        <a:latin typeface="Arial" panose="020B0604020202020204" pitchFamily="34" charset="0"/>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239375"/>
                  </a:ext>
                </a:extLst>
              </a:tr>
              <a:tr h="239643">
                <a:tc>
                  <a:txBody>
                    <a:bodyPr/>
                    <a:lstStyle/>
                    <a:p>
                      <a:pPr algn="l" fontAlgn="b"/>
                      <a:r>
                        <a:rPr lang="pt-MZ" sz="800" b="1"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r" fontAlgn="b"/>
                      <a:r>
                        <a:rPr lang="en-US" sz="800" b="1" i="0" u="none" strike="noStrike" dirty="0">
                          <a:solidFill>
                            <a:schemeClr val="bg1"/>
                          </a:solidFill>
                          <a:effectLst/>
                          <a:latin typeface="Arial" panose="020B0604020202020204" pitchFamily="34" charset="0"/>
                        </a:rPr>
                        <a:t>Year 0</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1</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2</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3</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4</a:t>
                      </a:r>
                    </a:p>
                  </a:txBody>
                  <a:tcPr marL="0" marR="0" marT="0" marB="0" anchor="b">
                    <a:lnL>
                      <a:noFill/>
                    </a:lnL>
                    <a:lnR>
                      <a:noFill/>
                    </a:lnR>
                    <a:lnT w="12700" cap="flat" cmpd="sng" algn="ctr">
                      <a:solidFill>
                        <a:schemeClr val="tx1"/>
                      </a:solidFill>
                      <a:prstDash val="solid"/>
                      <a:round/>
                      <a:headEnd type="none" w="med" len="med"/>
                      <a:tailEnd type="none" w="med" len="med"/>
                    </a:lnT>
                    <a:lnB>
                      <a:noFill/>
                    </a:lnB>
                    <a:solidFill>
                      <a:srgbClr val="4472C4"/>
                    </a:solidFill>
                  </a:tcPr>
                </a:tc>
                <a:tc>
                  <a:txBody>
                    <a:bodyPr/>
                    <a:lstStyle/>
                    <a:p>
                      <a:pPr algn="r" fontAlgn="b"/>
                      <a:r>
                        <a:rPr lang="en-US" sz="800" b="1" i="0" u="none" strike="noStrike" dirty="0">
                          <a:solidFill>
                            <a:schemeClr val="bg1"/>
                          </a:solidFill>
                          <a:effectLst/>
                          <a:latin typeface="Arial" panose="020B0604020202020204" pitchFamily="34" charset="0"/>
                        </a:rPr>
                        <a:t>Year 5</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578317546"/>
                  </a:ext>
                </a:extLst>
              </a:tr>
              <a:tr h="239643">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1" i="0" u="none" strike="noStrike" dirty="0">
                          <a:solidFill>
                            <a:schemeClr val="bg1"/>
                          </a:solidFill>
                          <a:effectLst/>
                          <a:latin typeface="Arial" panose="020B0604020202020204" pitchFamily="34" charset="0"/>
                        </a:rPr>
                        <a:t>12/31/2024</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r" fontAlgn="b"/>
                      <a:r>
                        <a:rPr lang="pt-MZ" sz="800" b="1" i="0" u="none" strike="noStrike" dirty="0">
                          <a:solidFill>
                            <a:schemeClr val="bg1"/>
                          </a:solidFill>
                          <a:effectLst/>
                          <a:latin typeface="Arial" panose="020B0604020202020204" pitchFamily="34" charset="0"/>
                        </a:rPr>
                        <a:t>12/31/2029</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850132236"/>
                  </a:ext>
                </a:extLst>
              </a:tr>
              <a:tr h="239643">
                <a:tc>
                  <a:txBody>
                    <a:bodyPr/>
                    <a:lstStyle/>
                    <a:p>
                      <a:pPr algn="ctr" fontAlgn="b"/>
                      <a:r>
                        <a:rPr lang="en-US" sz="800" b="1" i="0" u="none" strike="noStrike" dirty="0">
                          <a:solidFill>
                            <a:srgbClr val="000000"/>
                          </a:solidFill>
                          <a:effectLst/>
                          <a:latin typeface="Arial" panose="020B0604020202020204" pitchFamily="34" charset="0"/>
                        </a:rPr>
                        <a:t>Plastic Granules</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11076830"/>
                  </a:ext>
                </a:extLst>
              </a:tr>
              <a:tr h="239643">
                <a:tc>
                  <a:txBody>
                    <a:bodyPr/>
                    <a:lstStyle/>
                    <a:p>
                      <a:pPr algn="l" fontAlgn="b"/>
                      <a:r>
                        <a:rPr lang="en-US" sz="800" b="0" i="0" u="none" strike="noStrike" dirty="0">
                          <a:solidFill>
                            <a:srgbClr val="000000"/>
                          </a:solidFill>
                          <a:effectLst/>
                          <a:latin typeface="Arial" panose="020B0604020202020204" pitchFamily="34" charset="0"/>
                        </a:rPr>
                        <a:t>Units</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900,000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990,000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1,089,000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1,197,900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1,317,690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63728646"/>
                  </a:ext>
                </a:extLst>
              </a:tr>
              <a:tr h="239643">
                <a:tc>
                  <a:txBody>
                    <a:bodyPr/>
                    <a:lstStyle/>
                    <a:p>
                      <a:pPr algn="l" fontAlgn="b"/>
                      <a:r>
                        <a:rPr lang="en-US" sz="800" b="0" i="0" u="none" strike="noStrike" dirty="0">
                          <a:solidFill>
                            <a:srgbClr val="000000"/>
                          </a:solidFill>
                          <a:effectLst/>
                          <a:latin typeface="Arial" panose="020B0604020202020204" pitchFamily="34" charset="0"/>
                        </a:rPr>
                        <a:t>Unit price</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21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23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784850020"/>
                  </a:ext>
                </a:extLst>
              </a:tr>
              <a:tr h="239643">
                <a:tc>
                  <a:txBody>
                    <a:bodyPr/>
                    <a:lstStyle/>
                    <a:p>
                      <a:pPr algn="l" fontAlgn="b"/>
                      <a:r>
                        <a:rPr lang="en-US" sz="800" b="0" i="0" u="none" strike="noStrike" dirty="0">
                          <a:solidFill>
                            <a:srgbClr val="000000"/>
                          </a:solidFill>
                          <a:effectLst/>
                          <a:latin typeface="Arial" panose="020B0604020202020204" pitchFamily="34" charset="0"/>
                        </a:rPr>
                        <a:t>Total, Product A</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18,000,000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20,592,000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23,557,248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26,949,492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30,830,219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65957297"/>
                  </a:ext>
                </a:extLst>
              </a:tr>
              <a:tr h="239643">
                <a:tc>
                  <a:txBody>
                    <a:bodyPr/>
                    <a:lstStyle/>
                    <a:p>
                      <a:pPr algn="l" fontAlgn="b"/>
                      <a:r>
                        <a:rPr lang="en-US" sz="800" b="1" i="0" u="none" strike="noStrike" dirty="0">
                          <a:solidFill>
                            <a:srgbClr val="000000"/>
                          </a:solidFill>
                          <a:effectLst/>
                          <a:latin typeface="Arial" panose="020B0604020202020204" pitchFamily="34" charset="0"/>
                        </a:rPr>
                        <a:t>Product B</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55054187"/>
                  </a:ext>
                </a:extLst>
              </a:tr>
              <a:tr h="239643">
                <a:tc>
                  <a:txBody>
                    <a:bodyPr/>
                    <a:lstStyle/>
                    <a:p>
                      <a:pPr algn="l" fontAlgn="b"/>
                      <a:r>
                        <a:rPr lang="en-US" sz="800" b="0" i="0" u="none" strike="noStrike" dirty="0">
                          <a:solidFill>
                            <a:srgbClr val="000000"/>
                          </a:solidFill>
                          <a:effectLst/>
                          <a:latin typeface="Arial" panose="020B0604020202020204" pitchFamily="34" charset="0"/>
                        </a:rPr>
                        <a:t>Number of clients</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64078524"/>
                  </a:ext>
                </a:extLst>
              </a:tr>
              <a:tr h="239643">
                <a:tc>
                  <a:txBody>
                    <a:bodyPr/>
                    <a:lstStyle/>
                    <a:p>
                      <a:pPr algn="l" fontAlgn="b"/>
                      <a:r>
                        <a:rPr lang="en-US" sz="800" b="0" i="0" u="none" strike="noStrike" dirty="0">
                          <a:solidFill>
                            <a:srgbClr val="000000"/>
                          </a:solidFill>
                          <a:effectLst/>
                          <a:latin typeface="Arial" panose="020B0604020202020204" pitchFamily="34" charset="0"/>
                        </a:rPr>
                        <a:t>Price by client</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201780191"/>
                  </a:ext>
                </a:extLst>
              </a:tr>
              <a:tr h="239643">
                <a:tc>
                  <a:txBody>
                    <a:bodyPr/>
                    <a:lstStyle/>
                    <a:p>
                      <a:pPr algn="l" fontAlgn="b"/>
                      <a:r>
                        <a:rPr lang="en-US" sz="800" b="0" i="0" u="none" strike="noStrike" dirty="0">
                          <a:solidFill>
                            <a:srgbClr val="000000"/>
                          </a:solidFill>
                          <a:effectLst/>
                          <a:latin typeface="Arial" panose="020B0604020202020204" pitchFamily="34" charset="0"/>
                        </a:rPr>
                        <a:t>Total, Product B</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a:noFill/>
                    </a:lnR>
                    <a:lnT>
                      <a:noFill/>
                    </a:lnT>
                    <a:lnB>
                      <a:noFill/>
                    </a:lnB>
                    <a:solidFill>
                      <a:srgbClr val="D9D9D9"/>
                    </a:solidFill>
                  </a:tcPr>
                </a:tc>
                <a:tc>
                  <a:txBody>
                    <a:bodyPr/>
                    <a:lstStyle/>
                    <a:p>
                      <a:pPr algn="r" fontAlgn="b"/>
                      <a:r>
                        <a:rPr lang="pt-MZ" sz="800" b="0" i="0" u="none" strike="noStrike" dirty="0">
                          <a:solidFill>
                            <a:srgbClr val="000000"/>
                          </a:solidFill>
                          <a:effectLst/>
                          <a:latin typeface="Arial" panose="020B0604020202020204" pitchFamily="34" charset="0"/>
                        </a:rPr>
                        <a:t>0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961206493"/>
                  </a:ext>
                </a:extLst>
              </a:tr>
              <a:tr h="239643">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l" fontAlgn="b"/>
                      <a:r>
                        <a:rPr lang="pt-MZ" sz="8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D9D9D9"/>
                    </a:solidFill>
                  </a:tcPr>
                </a:tc>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62930609"/>
                  </a:ext>
                </a:extLst>
              </a:tr>
              <a:tr h="239643">
                <a:tc>
                  <a:txBody>
                    <a:bodyPr/>
                    <a:lstStyle/>
                    <a:p>
                      <a:pPr algn="l" fontAlgn="b"/>
                      <a:r>
                        <a:rPr lang="en-US" sz="800" b="1" i="0" u="none" strike="noStrike" dirty="0">
                          <a:solidFill>
                            <a:srgbClr val="000000"/>
                          </a:solidFill>
                          <a:effectLst/>
                          <a:latin typeface="Arial" panose="020B0604020202020204" pitchFamily="34" charset="0"/>
                        </a:rPr>
                        <a:t>Gross Revenue, VAT included</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1" i="0" u="none" strike="noStrike">
                          <a:solidFill>
                            <a:srgbClr val="000000"/>
                          </a:solidFill>
                          <a:effectLs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r" fontAlgn="b"/>
                      <a:r>
                        <a:rPr lang="pt-MZ" sz="800" b="1" i="0" u="none" strike="noStrike">
                          <a:solidFill>
                            <a:srgbClr val="000000"/>
                          </a:solidFill>
                          <a:effectLst/>
                          <a:latin typeface="Arial" panose="020B0604020202020204" pitchFamily="34" charset="0"/>
                        </a:rPr>
                        <a:t>18,000,000 </a:t>
                      </a:r>
                    </a:p>
                  </a:txBody>
                  <a:tcPr marL="0" marR="0" marT="0" marB="0" anchor="b">
                    <a:lnL>
                      <a:noFill/>
                    </a:lnL>
                    <a:lnR>
                      <a:noFill/>
                    </a:lnR>
                    <a:lnT>
                      <a:noFill/>
                    </a:lnT>
                    <a:lnB>
                      <a:noFill/>
                    </a:lnB>
                    <a:solidFill>
                      <a:srgbClr val="D9D9D9"/>
                    </a:solidFill>
                  </a:tcPr>
                </a:tc>
                <a:tc>
                  <a:txBody>
                    <a:bodyPr/>
                    <a:lstStyle/>
                    <a:p>
                      <a:pPr algn="r" fontAlgn="b"/>
                      <a:r>
                        <a:rPr lang="pt-MZ" sz="800" b="1" i="0" u="none" strike="noStrike" dirty="0">
                          <a:solidFill>
                            <a:srgbClr val="000000"/>
                          </a:solidFill>
                          <a:effectLst/>
                          <a:latin typeface="Arial" panose="020B0604020202020204" pitchFamily="34" charset="0"/>
                        </a:rPr>
                        <a:t>20,592,000 </a:t>
                      </a:r>
                    </a:p>
                  </a:txBody>
                  <a:tcPr marL="0" marR="0" marT="0" marB="0" anchor="b">
                    <a:lnL>
                      <a:noFill/>
                    </a:lnL>
                    <a:lnR>
                      <a:noFill/>
                    </a:lnR>
                    <a:lnT>
                      <a:noFill/>
                    </a:lnT>
                    <a:lnB>
                      <a:noFill/>
                    </a:lnB>
                    <a:solidFill>
                      <a:srgbClr val="D9D9D9"/>
                    </a:solidFill>
                  </a:tcPr>
                </a:tc>
                <a:tc>
                  <a:txBody>
                    <a:bodyPr/>
                    <a:lstStyle/>
                    <a:p>
                      <a:pPr algn="r" fontAlgn="b"/>
                      <a:r>
                        <a:rPr lang="pt-MZ" sz="800" b="1" i="0" u="none" strike="noStrike" dirty="0">
                          <a:solidFill>
                            <a:srgbClr val="000000"/>
                          </a:solidFill>
                          <a:effectLst/>
                          <a:latin typeface="Arial" panose="020B0604020202020204" pitchFamily="34" charset="0"/>
                        </a:rPr>
                        <a:t>23,557,248 </a:t>
                      </a:r>
                    </a:p>
                  </a:txBody>
                  <a:tcPr marL="0" marR="0" marT="0" marB="0" anchor="b">
                    <a:lnL>
                      <a:noFill/>
                    </a:lnL>
                    <a:lnR>
                      <a:noFill/>
                    </a:lnR>
                    <a:lnT>
                      <a:noFill/>
                    </a:lnT>
                    <a:lnB>
                      <a:noFill/>
                    </a:lnB>
                    <a:solidFill>
                      <a:srgbClr val="D9D9D9"/>
                    </a:solidFill>
                  </a:tcPr>
                </a:tc>
                <a:tc>
                  <a:txBody>
                    <a:bodyPr/>
                    <a:lstStyle/>
                    <a:p>
                      <a:pPr algn="r" fontAlgn="b"/>
                      <a:r>
                        <a:rPr lang="pt-MZ" sz="800" b="1" i="0" u="none" strike="noStrike">
                          <a:solidFill>
                            <a:srgbClr val="000000"/>
                          </a:solidFill>
                          <a:effectLst/>
                          <a:latin typeface="Arial" panose="020B0604020202020204" pitchFamily="34" charset="0"/>
                        </a:rPr>
                        <a:t>26,949,492 </a:t>
                      </a:r>
                    </a:p>
                  </a:txBody>
                  <a:tcPr marL="0" marR="0" marT="0" marB="0" anchor="b">
                    <a:lnL>
                      <a:noFill/>
                    </a:lnL>
                    <a:lnR>
                      <a:noFill/>
                    </a:lnR>
                    <a:lnT>
                      <a:noFill/>
                    </a:lnT>
                    <a:lnB>
                      <a:noFill/>
                    </a:lnB>
                    <a:solidFill>
                      <a:srgbClr val="D9D9D9"/>
                    </a:solidFill>
                  </a:tcPr>
                </a:tc>
                <a:tc>
                  <a:txBody>
                    <a:bodyPr/>
                    <a:lstStyle/>
                    <a:p>
                      <a:pPr algn="r" fontAlgn="b"/>
                      <a:r>
                        <a:rPr lang="pt-MZ" sz="800" b="1" i="0" u="none" strike="noStrike" dirty="0">
                          <a:solidFill>
                            <a:srgbClr val="000000"/>
                          </a:solidFill>
                          <a:effectLst/>
                          <a:latin typeface="Arial" panose="020B0604020202020204" pitchFamily="34" charset="0"/>
                        </a:rPr>
                        <a:t>30,830,219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121831155"/>
                  </a:ext>
                </a:extLst>
              </a:tr>
              <a:tr h="239643">
                <a:tc>
                  <a:txBody>
                    <a:bodyPr/>
                    <a:lstStyle/>
                    <a:p>
                      <a:pPr algn="l" fontAlgn="b"/>
                      <a:r>
                        <a:rPr lang="pt-MZ" sz="8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75088787"/>
                  </a:ext>
                </a:extLst>
              </a:tr>
              <a:tr h="239643">
                <a:tc>
                  <a:txBody>
                    <a:bodyPr/>
                    <a:lstStyle/>
                    <a:p>
                      <a:pPr algn="l" fontAlgn="b"/>
                      <a:r>
                        <a:rPr lang="en-US" sz="800" b="0" i="0" u="none" strike="noStrike" dirty="0">
                          <a:solidFill>
                            <a:srgbClr val="000000"/>
                          </a:solidFill>
                          <a:effectLst/>
                          <a:latin typeface="Arial" panose="020B0604020202020204" pitchFamily="34" charset="0"/>
                        </a:rPr>
                        <a:t>Minus 16% VAT withheld at source</a:t>
                      </a:r>
                      <a:endParaRPr lang="pt-BR" sz="800" b="0" i="0" u="none" strike="noStrike" dirty="0">
                        <a:solidFill>
                          <a:srgbClr val="000000"/>
                        </a:solidFill>
                        <a:effectLst/>
                        <a:latin typeface="Arial" panose="020B0604020202020204" pitchFamily="34" charset="0"/>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2,482,759 </a:t>
                      </a:r>
                    </a:p>
                  </a:txBody>
                  <a:tcPr marL="0" marR="0" marT="0" marB="0" anchor="b">
                    <a:lnL>
                      <a:noFill/>
                    </a:lnL>
                    <a:lnR>
                      <a:noFill/>
                    </a:lnR>
                    <a:lnT>
                      <a:noFill/>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2,840,276 </a:t>
                      </a:r>
                    </a:p>
                  </a:txBody>
                  <a:tcPr marL="0" marR="0" marT="0" marB="0" anchor="b">
                    <a:lnL>
                      <a:noFill/>
                    </a:lnL>
                    <a:lnR>
                      <a:noFill/>
                    </a:lnR>
                    <a:lnT>
                      <a:noFill/>
                    </a:lnT>
                    <a:lnB>
                      <a:noFill/>
                    </a:lnB>
                    <a:solidFill>
                      <a:srgbClr val="99CCFF"/>
                    </a:solidFill>
                  </a:tcPr>
                </a:tc>
                <a:tc>
                  <a:txBody>
                    <a:bodyPr/>
                    <a:lstStyle/>
                    <a:p>
                      <a:pPr algn="r" fontAlgn="b"/>
                      <a:r>
                        <a:rPr lang="pt-MZ" sz="800" b="0" i="0" u="none" strike="noStrike">
                          <a:solidFill>
                            <a:srgbClr val="000000"/>
                          </a:solidFill>
                          <a:effectLst/>
                          <a:highlight>
                            <a:srgbClr val="99CCFF"/>
                          </a:highlight>
                          <a:latin typeface="Arial" panose="020B0604020202020204" pitchFamily="34" charset="0"/>
                        </a:rPr>
                        <a:t>3,249,276 </a:t>
                      </a:r>
                    </a:p>
                  </a:txBody>
                  <a:tcPr marL="0" marR="0" marT="0" marB="0" anchor="b">
                    <a:lnL>
                      <a:noFill/>
                    </a:lnL>
                    <a:lnR>
                      <a:noFill/>
                    </a:lnR>
                    <a:lnT>
                      <a:noFill/>
                    </a:lnT>
                    <a:lnB>
                      <a:noFill/>
                    </a:lnB>
                    <a:solidFill>
                      <a:srgbClr val="99CCFF"/>
                    </a:solidFill>
                  </a:tcPr>
                </a:tc>
                <a:tc>
                  <a:txBody>
                    <a:bodyPr/>
                    <a:lstStyle/>
                    <a:p>
                      <a:pPr algn="r" fontAlgn="b"/>
                      <a:r>
                        <a:rPr lang="pt-MZ" sz="800" b="0" i="0" u="none" strike="noStrike" dirty="0">
                          <a:solidFill>
                            <a:srgbClr val="000000"/>
                          </a:solidFill>
                          <a:effectLst/>
                          <a:highlight>
                            <a:srgbClr val="99CCFF"/>
                          </a:highlight>
                          <a:latin typeface="Arial" panose="020B0604020202020204" pitchFamily="34" charset="0"/>
                        </a:rPr>
                        <a:t>3,717,171 </a:t>
                      </a:r>
                    </a:p>
                  </a:txBody>
                  <a:tcPr marL="0" marR="0" marT="0" marB="0" anchor="b">
                    <a:lnL>
                      <a:noFill/>
                    </a:lnL>
                    <a:lnR>
                      <a:noFill/>
                    </a:lnR>
                    <a:lnT>
                      <a:noFill/>
                    </a:lnT>
                    <a:lnB>
                      <a:noFill/>
                    </a:lnB>
                    <a:solidFill>
                      <a:srgbClr val="99CCFF"/>
                    </a:solidFill>
                  </a:tcPr>
                </a:tc>
                <a:tc>
                  <a:txBody>
                    <a:bodyPr/>
                    <a:lstStyle/>
                    <a:p>
                      <a:pPr algn="r" fontAlgn="b"/>
                      <a:r>
                        <a:rPr lang="pt-MZ" sz="800" b="0" i="0" u="none" strike="noStrike" dirty="0">
                          <a:solidFill>
                            <a:srgbClr val="000000"/>
                          </a:solidFill>
                          <a:effectLst/>
                          <a:highlight>
                            <a:srgbClr val="99CCFF"/>
                          </a:highlight>
                          <a:latin typeface="Arial" panose="020B0604020202020204" pitchFamily="34" charset="0"/>
                        </a:rPr>
                        <a:t>4,252,444 </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2290944651"/>
                  </a:ext>
                </a:extLst>
              </a:tr>
              <a:tr h="239643">
                <a:tc>
                  <a:txBody>
                    <a:bodyPr/>
                    <a:lstStyle/>
                    <a:p>
                      <a:pPr algn="l" fontAlgn="b"/>
                      <a:r>
                        <a:rPr lang="pt-MZ" sz="800" b="0" i="0" u="none" strike="noStrike" dirty="0">
                          <a:solidFill>
                            <a:srgbClr val="000000"/>
                          </a:solidFill>
                          <a:effectLst/>
                          <a:latin typeface="Arial" panose="020B0604020202020204" pitchFamily="34" charset="0"/>
                        </a:rPr>
                        <a:t> </a:t>
                      </a:r>
                    </a:p>
                  </a:txBody>
                  <a:tcPr marL="18288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MZ" sz="800" b="0" i="0" u="none" strike="noStrike">
                          <a:solidFill>
                            <a:srgbClr val="000000"/>
                          </a:solidFill>
                          <a:effectLst/>
                          <a:highlight>
                            <a:srgbClr val="FFFFFF"/>
                          </a:highligh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pt-MZ" sz="800" b="0" i="0" u="none" strike="noStrike" dirty="0">
                          <a:solidFill>
                            <a:srgbClr val="000000"/>
                          </a:solidFill>
                          <a:effectLst/>
                          <a:highlight>
                            <a:srgbClr val="FFFFFF"/>
                          </a:highlight>
                          <a:latin typeface="Arial" panose="020B0604020202020204" pitchFamily="34" charset="0"/>
                        </a:rPr>
                        <a:t> </a:t>
                      </a:r>
                    </a:p>
                  </a:txBody>
                  <a:tcPr marL="0" marR="0" marT="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6646288"/>
                  </a:ext>
                </a:extLst>
              </a:tr>
              <a:tr h="249628">
                <a:tc>
                  <a:txBody>
                    <a:bodyPr/>
                    <a:lstStyle/>
                    <a:p>
                      <a:pPr algn="l" fontAlgn="b"/>
                      <a:r>
                        <a:rPr lang="en-US" sz="800" b="1" i="0" u="none" strike="noStrike" dirty="0">
                          <a:solidFill>
                            <a:srgbClr val="000000"/>
                          </a:solidFill>
                          <a:effectLst/>
                          <a:latin typeface="Arial" panose="020B0604020202020204" pitchFamily="34" charset="0"/>
                        </a:rPr>
                        <a:t>Net revenue</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pt-MZ" sz="800" b="1" i="0" u="none" strike="noStrike">
                          <a:solidFill>
                            <a:srgbClr val="000000"/>
                          </a:solidFill>
                          <a:effectLst/>
                          <a:highlight>
                            <a:srgbClr val="FFFF00"/>
                          </a:highlight>
                          <a:latin typeface="Arial" panose="020B0604020202020204" pitchFamily="34" charset="0"/>
                        </a:rPr>
                        <a:t>0 </a:t>
                      </a:r>
                    </a:p>
                  </a:txBody>
                  <a:tcPr marL="0" marR="0" marT="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a:solidFill>
                            <a:srgbClr val="000000"/>
                          </a:solidFill>
                          <a:effectLst/>
                          <a:highlight>
                            <a:srgbClr val="FFFF00"/>
                          </a:highlight>
                          <a:latin typeface="Arial" panose="020B0604020202020204" pitchFamily="34" charset="0"/>
                        </a:rPr>
                        <a:t>15,517,241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a:solidFill>
                            <a:srgbClr val="000000"/>
                          </a:solidFill>
                          <a:effectLst/>
                          <a:highlight>
                            <a:srgbClr val="FFFF00"/>
                          </a:highlight>
                          <a:latin typeface="Arial" panose="020B0604020202020204" pitchFamily="34" charset="0"/>
                        </a:rPr>
                        <a:t>17,751,724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a:solidFill>
                            <a:srgbClr val="000000"/>
                          </a:solidFill>
                          <a:effectLst/>
                          <a:highlight>
                            <a:srgbClr val="FFFF00"/>
                          </a:highlight>
                          <a:latin typeface="Arial" panose="020B0604020202020204" pitchFamily="34" charset="0"/>
                        </a:rPr>
                        <a:t>20,307,972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highlight>
                            <a:srgbClr val="FFFF00"/>
                          </a:highlight>
                          <a:latin typeface="Arial" panose="020B0604020202020204" pitchFamily="34" charset="0"/>
                        </a:rPr>
                        <a:t>23,232,320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MZ" sz="800" b="1" i="0" u="none" strike="noStrike" dirty="0">
                          <a:solidFill>
                            <a:srgbClr val="000000"/>
                          </a:solidFill>
                          <a:effectLst/>
                          <a:highlight>
                            <a:srgbClr val="FFFF00"/>
                          </a:highlight>
                          <a:latin typeface="Arial" panose="020B0604020202020204" pitchFamily="34" charset="0"/>
                        </a:rPr>
                        <a:t>26,577,775 </a:t>
                      </a:r>
                    </a:p>
                  </a:txBody>
                  <a:tcPr marL="0" marR="0" marT="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35881910"/>
                  </a:ext>
                </a:extLst>
              </a:tr>
            </a:tbl>
          </a:graphicData>
        </a:graphic>
      </p:graphicFrame>
    </p:spTree>
    <p:extLst>
      <p:ext uri="{BB962C8B-B14F-4D97-AF65-F5344CB8AC3E}">
        <p14:creationId xmlns:p14="http://schemas.microsoft.com/office/powerpoint/2010/main" val="133386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5DE3-B621-C7AD-9C60-F4B5F7B260B3}"/>
              </a:ext>
            </a:extLst>
          </p:cNvPr>
          <p:cNvPicPr>
            <a:picLocks noChangeAspect="1"/>
          </p:cNvPicPr>
          <p:nvPr/>
        </p:nvPicPr>
        <p:blipFill rotWithShape="1">
          <a:blip r:embed="rId2"/>
          <a:srcRect b="24469"/>
          <a:stretch/>
        </p:blipFill>
        <p:spPr>
          <a:xfrm>
            <a:off x="3674123" y="1491185"/>
            <a:ext cx="4448505" cy="3373046"/>
          </a:xfrm>
          <a:prstGeom prst="rect">
            <a:avLst/>
          </a:prstGeom>
        </p:spPr>
      </p:pic>
    </p:spTree>
    <p:extLst>
      <p:ext uri="{BB962C8B-B14F-4D97-AF65-F5344CB8AC3E}">
        <p14:creationId xmlns:p14="http://schemas.microsoft.com/office/powerpoint/2010/main" val="69552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059431-E95A-F3B4-E349-AEBE60119487}"/>
              </a:ext>
            </a:extLst>
          </p:cNvPr>
          <p:cNvSpPr/>
          <p:nvPr/>
        </p:nvSpPr>
        <p:spPr>
          <a:xfrm>
            <a:off x="1066257" y="1265502"/>
            <a:ext cx="9547314" cy="50602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cs typeface="+mn-cs"/>
              </a:rPr>
              <a:t>Company presentation</a:t>
            </a:r>
          </a:p>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Why invest in the cassava cultivation and bioplastic production project in Mozambique?</a:t>
            </a:r>
          </a:p>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lang="en-US" kern="0" dirty="0">
                <a:solidFill>
                  <a:prstClr val="black"/>
                </a:solidFill>
                <a:latin typeface="Calibri" panose="020F0502020204030204"/>
              </a:rPr>
              <a:t>Objective and advantages of the project</a:t>
            </a:r>
          </a:p>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Process flowchart and plant layout</a:t>
            </a:r>
          </a:p>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cs typeface="+mn-cs"/>
              </a:rPr>
              <a:t>Domestic Market</a:t>
            </a:r>
          </a:p>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kumimoji="0" lang="pt-BR" sz="1800" b="0" i="0" u="none" strike="noStrike" kern="0" cap="none" spc="0" normalizeH="0" baseline="0" noProof="0" dirty="0">
                <a:ln>
                  <a:noFill/>
                </a:ln>
                <a:solidFill>
                  <a:prstClr val="black"/>
                </a:solidFill>
                <a:effectLst/>
                <a:uLnTx/>
                <a:uFillTx/>
                <a:latin typeface="Calibri" panose="020F0502020204030204"/>
                <a:ea typeface="+mn-ea"/>
                <a:cs typeface="+mn-cs"/>
              </a:rPr>
              <a:t>Production capacity and costs</a:t>
            </a:r>
          </a:p>
          <a:p>
            <a:pPr marL="342900" marR="0" lvl="0" indent="-342900" algn="l" defTabSz="3477280" rtl="0" eaLnBrk="1" fontAlgn="auto" latinLnBrk="0" hangingPunct="1">
              <a:lnSpc>
                <a:spcPct val="250000"/>
              </a:lnSpc>
              <a:spcBef>
                <a:spcPts val="0"/>
              </a:spcBef>
              <a:spcAft>
                <a:spcPts val="0"/>
              </a:spcAft>
              <a:buClrTx/>
              <a:buSzTx/>
              <a:buFontTx/>
              <a:buAutoNum type="arabicPeriod"/>
              <a:tabLst/>
              <a:defRPr/>
            </a:pPr>
            <a:r>
              <a:rPr lang="pt-BR" kern="0" dirty="0">
                <a:solidFill>
                  <a:prstClr val="black"/>
                </a:solidFill>
                <a:latin typeface="Calibri" panose="020F0502020204030204"/>
              </a:rPr>
              <a:t>Sale projections</a:t>
            </a:r>
            <a:endParaRPr kumimoji="0" lang="pt-B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FFA4521-0839-2873-7AEA-B28178BD359D}"/>
              </a:ext>
            </a:extLst>
          </p:cNvPr>
          <p:cNvSpPr/>
          <p:nvPr/>
        </p:nvSpPr>
        <p:spPr>
          <a:xfrm>
            <a:off x="3136110" y="747528"/>
            <a:ext cx="6664817" cy="255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77280" rtl="0" eaLnBrk="1" fontAlgn="auto" latinLnBrk="0" hangingPunct="1">
              <a:lnSpc>
                <a:spcPct val="100000"/>
              </a:lnSpc>
              <a:spcBef>
                <a:spcPts val="0"/>
              </a:spcBef>
              <a:spcAft>
                <a:spcPts val="0"/>
              </a:spcAft>
              <a:buClrTx/>
              <a:buSzTx/>
              <a:buFontTx/>
              <a:buNone/>
              <a:tabLst/>
              <a:defRPr/>
            </a:pPr>
            <a:r>
              <a:rPr kumimoji="0" lang="pt-PT" sz="3423" b="1" i="0" u="none" strike="noStrike" kern="0" cap="none" spc="0" normalizeH="0" baseline="0" noProof="0" dirty="0" err="1">
                <a:ln>
                  <a:noFill/>
                </a:ln>
                <a:solidFill>
                  <a:prstClr val="black"/>
                </a:solidFill>
                <a:effectLst/>
                <a:uLnTx/>
                <a:uFillTx/>
                <a:latin typeface="Calibri" panose="020F0502020204030204"/>
                <a:ea typeface="+mn-ea"/>
                <a:cs typeface="+mn-cs"/>
              </a:rPr>
              <a:t>Content</a:t>
            </a:r>
            <a:endParaRPr kumimoji="0" lang="LID4096" sz="3423"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3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lang="pt-PT" b="1" dirty="0" err="1">
                <a:solidFill>
                  <a:srgbClr val="ED8A22"/>
                </a:solidFill>
                <a:latin typeface="Arial"/>
                <a:ea typeface="+mj-ea"/>
                <a:cs typeface="Arial"/>
              </a:rPr>
              <a:t>Company</a:t>
            </a:r>
            <a:r>
              <a:rPr lang="pt-PT" b="1" dirty="0">
                <a:solidFill>
                  <a:srgbClr val="ED8A22"/>
                </a:solidFill>
                <a:latin typeface="Arial"/>
                <a:ea typeface="+mj-ea"/>
                <a:cs typeface="Arial"/>
              </a:rPr>
              <a:t> </a:t>
            </a:r>
            <a:r>
              <a:rPr lang="pt-PT" b="1" dirty="0" err="1">
                <a:solidFill>
                  <a:srgbClr val="ED8A22"/>
                </a:solidFill>
                <a:latin typeface="Arial"/>
                <a:ea typeface="+mj-ea"/>
                <a:cs typeface="Arial"/>
              </a:rPr>
              <a:t>presentation</a:t>
            </a:r>
            <a:r>
              <a:rPr lang="pt-PT" b="1" dirty="0">
                <a:solidFill>
                  <a:srgbClr val="ED8A22"/>
                </a:solidFill>
                <a:latin typeface="Arial"/>
                <a:ea typeface="+mj-ea"/>
                <a:cs typeface="Arial"/>
              </a:rPr>
              <a:t>, ECOPREGE</a:t>
            </a:r>
          </a:p>
        </p:txBody>
      </p:sp>
      <p:sp>
        <p:nvSpPr>
          <p:cNvPr id="9" name="TextBox 8">
            <a:extLst>
              <a:ext uri="{FF2B5EF4-FFF2-40B4-BE49-F238E27FC236}">
                <a16:creationId xmlns:a16="http://schemas.microsoft.com/office/drawing/2014/main" id="{EC7C85DA-C9F8-AA2C-8AC6-1A9917273DB7}"/>
              </a:ext>
            </a:extLst>
          </p:cNvPr>
          <p:cNvSpPr txBox="1"/>
          <p:nvPr/>
        </p:nvSpPr>
        <p:spPr>
          <a:xfrm>
            <a:off x="648069" y="2840001"/>
            <a:ext cx="5113540" cy="3470437"/>
          </a:xfrm>
          <a:prstGeom prst="rect">
            <a:avLst/>
          </a:prstGeom>
          <a:noFill/>
        </p:spPr>
        <p:txBody>
          <a:bodyPr wrap="square">
            <a:spAutoFit/>
          </a:bodyPr>
          <a:lstStyle/>
          <a:p>
            <a:pPr algn="just">
              <a:lnSpc>
                <a:spcPct val="200000"/>
              </a:lnSpc>
            </a:pPr>
            <a:r>
              <a:rPr lang="en-US" sz="1600" dirty="0"/>
              <a:t>ECOPREGE is a young, dynamic company founded by a group of experienced engineers with a strong commitment to sustainability. </a:t>
            </a:r>
          </a:p>
          <a:p>
            <a:pPr algn="just">
              <a:lnSpc>
                <a:spcPct val="200000"/>
              </a:lnSpc>
            </a:pPr>
            <a:r>
              <a:rPr lang="en-US" sz="1600" dirty="0"/>
              <a:t>Our vision is to develop a leading company in the sustainable mining and energy sector in Mozambique, contributing to the country's economic development and protecting the environment.</a:t>
            </a:r>
            <a:endParaRPr lang="LID4096" sz="1600" dirty="0"/>
          </a:p>
        </p:txBody>
      </p:sp>
      <p:sp>
        <p:nvSpPr>
          <p:cNvPr id="16" name="TextBox 15">
            <a:extLst>
              <a:ext uri="{FF2B5EF4-FFF2-40B4-BE49-F238E27FC236}">
                <a16:creationId xmlns:a16="http://schemas.microsoft.com/office/drawing/2014/main" id="{B3FCF6CE-594B-1AC4-201C-115737E14D10}"/>
              </a:ext>
            </a:extLst>
          </p:cNvPr>
          <p:cNvSpPr txBox="1"/>
          <p:nvPr/>
        </p:nvSpPr>
        <p:spPr>
          <a:xfrm>
            <a:off x="648069" y="725286"/>
            <a:ext cx="5113540" cy="1993110"/>
          </a:xfrm>
          <a:prstGeom prst="rect">
            <a:avLst/>
          </a:prstGeom>
          <a:noFill/>
        </p:spPr>
        <p:txBody>
          <a:bodyPr wrap="square">
            <a:spAutoFit/>
          </a:bodyPr>
          <a:lstStyle/>
          <a:p>
            <a:pPr algn="just">
              <a:lnSpc>
                <a:spcPct val="200000"/>
              </a:lnSpc>
            </a:pPr>
            <a:r>
              <a:rPr lang="pt-BR" sz="1600" dirty="0"/>
              <a:t>ECOPREGE, Engenheiros Consultores &amp; Produtores de Recursos Geológicos, Limitada, a mining and sustainable energy company based at Av. Eduardo Mondlane, No 2022, Bairro Central C, Maputo City.</a:t>
            </a:r>
            <a:endParaRPr lang="LID4096" sz="1600" dirty="0"/>
          </a:p>
        </p:txBody>
      </p:sp>
      <p:pic>
        <p:nvPicPr>
          <p:cNvPr id="3" name="Picture 2">
            <a:extLst>
              <a:ext uri="{FF2B5EF4-FFF2-40B4-BE49-F238E27FC236}">
                <a16:creationId xmlns:a16="http://schemas.microsoft.com/office/drawing/2014/main" id="{BA2A2BAA-251C-9215-3071-84EE19B5C469}"/>
              </a:ext>
            </a:extLst>
          </p:cNvPr>
          <p:cNvPicPr>
            <a:picLocks noChangeAspect="1"/>
          </p:cNvPicPr>
          <p:nvPr/>
        </p:nvPicPr>
        <p:blipFill rotWithShape="1">
          <a:blip r:embed="rId2"/>
          <a:srcRect l="13830"/>
          <a:stretch/>
        </p:blipFill>
        <p:spPr>
          <a:xfrm>
            <a:off x="5884582" y="822940"/>
            <a:ext cx="5780675" cy="5415379"/>
          </a:xfrm>
          <a:prstGeom prst="rect">
            <a:avLst/>
          </a:prstGeom>
        </p:spPr>
      </p:pic>
      <p:sp>
        <p:nvSpPr>
          <p:cNvPr id="4" name="TextBox 3">
            <a:extLst>
              <a:ext uri="{FF2B5EF4-FFF2-40B4-BE49-F238E27FC236}">
                <a16:creationId xmlns:a16="http://schemas.microsoft.com/office/drawing/2014/main" id="{1251B1CF-87D5-3BDC-AC0C-6A35CF764710}"/>
              </a:ext>
            </a:extLst>
          </p:cNvPr>
          <p:cNvSpPr txBox="1"/>
          <p:nvPr/>
        </p:nvSpPr>
        <p:spPr>
          <a:xfrm>
            <a:off x="6693762" y="6238319"/>
            <a:ext cx="4651899" cy="600164"/>
          </a:xfrm>
          <a:prstGeom prst="rect">
            <a:avLst/>
          </a:prstGeom>
          <a:noFill/>
        </p:spPr>
        <p:txBody>
          <a:bodyPr wrap="square" rtlCol="0">
            <a:spAutoFit/>
          </a:bodyPr>
          <a:lstStyle/>
          <a:p>
            <a:pPr algn="ctr"/>
            <a:r>
              <a:rPr lang="pt-PT" sz="1100" dirty="0"/>
              <a:t>For more </a:t>
            </a:r>
            <a:r>
              <a:rPr lang="pt-PT" sz="1100" dirty="0" err="1"/>
              <a:t>information</a:t>
            </a:r>
            <a:r>
              <a:rPr lang="pt-PT" sz="1100" dirty="0"/>
              <a:t> </a:t>
            </a:r>
            <a:r>
              <a:rPr lang="pt-PT" sz="1100" dirty="0" err="1"/>
              <a:t>please</a:t>
            </a:r>
            <a:r>
              <a:rPr lang="pt-PT" sz="1100" dirty="0"/>
              <a:t> </a:t>
            </a:r>
            <a:r>
              <a:rPr lang="pt-PT" sz="1100" dirty="0" err="1"/>
              <a:t>contact</a:t>
            </a:r>
            <a:r>
              <a:rPr lang="pt-PT" sz="1100" dirty="0"/>
              <a:t>:</a:t>
            </a:r>
            <a:br>
              <a:rPr lang="pt-PT" sz="1100" dirty="0"/>
            </a:br>
            <a:r>
              <a:rPr lang="pt-PT" sz="1100" dirty="0"/>
              <a:t> +258 845533050 (Marcos Inácio)</a:t>
            </a:r>
          </a:p>
          <a:p>
            <a:pPr algn="ctr"/>
            <a:r>
              <a:rPr lang="pt-PT" sz="1100" dirty="0"/>
              <a:t>+258 867013238 (Apolinário deixa)</a:t>
            </a:r>
            <a:endParaRPr lang="LID4096" sz="1100" dirty="0"/>
          </a:p>
        </p:txBody>
      </p:sp>
    </p:spTree>
    <p:extLst>
      <p:ext uri="{BB962C8B-B14F-4D97-AF65-F5344CB8AC3E}">
        <p14:creationId xmlns:p14="http://schemas.microsoft.com/office/powerpoint/2010/main" val="67653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lang="en-US" b="1" dirty="0">
                <a:solidFill>
                  <a:srgbClr val="ED8A22"/>
                </a:solidFill>
                <a:latin typeface="Arial"/>
                <a:ea typeface="+mj-ea"/>
                <a:cs typeface="Arial"/>
              </a:rPr>
              <a:t>Why invest in the cassava cultivation and bioplastic production project in Mozambique?</a:t>
            </a:r>
            <a:endParaRPr lang="pt-PT" b="1" dirty="0">
              <a:solidFill>
                <a:srgbClr val="ED8A22"/>
              </a:solidFill>
              <a:latin typeface="Arial"/>
              <a:ea typeface="+mj-ea"/>
              <a:cs typeface="Arial"/>
            </a:endParaRPr>
          </a:p>
        </p:txBody>
      </p:sp>
      <p:sp>
        <p:nvSpPr>
          <p:cNvPr id="3" name="TextBox 2">
            <a:extLst>
              <a:ext uri="{FF2B5EF4-FFF2-40B4-BE49-F238E27FC236}">
                <a16:creationId xmlns:a16="http://schemas.microsoft.com/office/drawing/2014/main" id="{6D7535D0-B8BB-EDEE-92CF-8BA2126E55AA}"/>
              </a:ext>
            </a:extLst>
          </p:cNvPr>
          <p:cNvSpPr txBox="1"/>
          <p:nvPr/>
        </p:nvSpPr>
        <p:spPr>
          <a:xfrm>
            <a:off x="559292" y="713524"/>
            <a:ext cx="6507333" cy="5603714"/>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en-US" sz="1200" dirty="0"/>
              <a:t>High availability of arable land for cassava cultivation in Mozambique. Of the 36 million hectares of arable land, only 5 million hectares are cultivated;</a:t>
            </a:r>
          </a:p>
          <a:p>
            <a:pPr marL="342900" indent="-342900" algn="just">
              <a:lnSpc>
                <a:spcPct val="150000"/>
              </a:lnSpc>
              <a:buFont typeface="Wingdings" panose="05000000000000000000" pitchFamily="2" charset="2"/>
              <a:buChar char="Ø"/>
            </a:pPr>
            <a:endParaRPr lang="pt-BR" sz="1200" dirty="0"/>
          </a:p>
          <a:p>
            <a:pPr marL="342900" indent="-342900" algn="just">
              <a:lnSpc>
                <a:spcPct val="150000"/>
              </a:lnSpc>
              <a:buFont typeface="Wingdings" panose="05000000000000000000" pitchFamily="2" charset="2"/>
              <a:buChar char="Ø"/>
            </a:pPr>
            <a:r>
              <a:rPr lang="en-US" sz="1200" dirty="0"/>
              <a:t>Growing demand for biodegradable plastic products, which can be produced from cassava starch.</a:t>
            </a:r>
          </a:p>
          <a:p>
            <a:pPr marL="342900" indent="-342900" algn="just">
              <a:lnSpc>
                <a:spcPct val="150000"/>
              </a:lnSpc>
              <a:buFont typeface="Wingdings" panose="05000000000000000000" pitchFamily="2" charset="2"/>
              <a:buChar char="Ø"/>
            </a:pPr>
            <a:endParaRPr lang="pt-BR" sz="1200" dirty="0"/>
          </a:p>
          <a:p>
            <a:pPr marL="342900" indent="-342900" algn="just">
              <a:lnSpc>
                <a:spcPct val="150000"/>
              </a:lnSpc>
              <a:buFont typeface="Wingdings" panose="05000000000000000000" pitchFamily="2" charset="2"/>
              <a:buChar char="Ø"/>
            </a:pPr>
            <a:r>
              <a:rPr lang="en-US" sz="1200" dirty="0"/>
              <a:t>Exemption from payment of customs duties on the import of all machinery and equipment for the factory, including some fees to be applied for since the project will be submitted to APIEX</a:t>
            </a:r>
          </a:p>
          <a:p>
            <a:pPr marL="342900" indent="-342900" algn="just">
              <a:lnSpc>
                <a:spcPct val="150000"/>
              </a:lnSpc>
              <a:buFont typeface="Wingdings" panose="05000000000000000000" pitchFamily="2" charset="2"/>
              <a:buChar char="Ø"/>
            </a:pPr>
            <a:endParaRPr lang="pt-BR" sz="1200" dirty="0"/>
          </a:p>
          <a:p>
            <a:pPr marL="342900" indent="-342900" algn="just">
              <a:lnSpc>
                <a:spcPct val="150000"/>
              </a:lnSpc>
              <a:buFont typeface="Wingdings" panose="05000000000000000000" pitchFamily="2" charset="2"/>
              <a:buChar char="Ø"/>
            </a:pPr>
            <a:r>
              <a:rPr lang="pt-BR" sz="1200" dirty="0"/>
              <a:t> </a:t>
            </a:r>
            <a:r>
              <a:rPr lang="en-US" sz="1200" dirty="0"/>
              <a:t>Fiscal, financial and regulatory incentives offered by the Mozambican government for the development of the agricultural sector:</a:t>
            </a:r>
          </a:p>
          <a:p>
            <a:pPr marL="800100" lvl="1" indent="-342900" algn="just">
              <a:lnSpc>
                <a:spcPct val="150000"/>
              </a:lnSpc>
              <a:buFont typeface="Wingdings" panose="05000000000000000000" pitchFamily="2" charset="2"/>
              <a:buChar char="ü"/>
            </a:pPr>
            <a:r>
              <a:rPr lang="en-US" sz="1200" dirty="0"/>
              <a:t>Reduce the VAT rate from 17 per cent to 16 per cent;</a:t>
            </a:r>
          </a:p>
          <a:p>
            <a:pPr marL="800100" lvl="1" indent="-342900" algn="just">
              <a:lnSpc>
                <a:spcPct val="150000"/>
              </a:lnSpc>
              <a:buFont typeface="Wingdings" panose="05000000000000000000" pitchFamily="2" charset="2"/>
              <a:buChar char="ü"/>
            </a:pPr>
            <a:r>
              <a:rPr lang="en-US" sz="1200" dirty="0"/>
              <a:t>VAT exemption on the import of inputs for agriculture and electrification;</a:t>
            </a:r>
          </a:p>
          <a:p>
            <a:pPr marL="800100" lvl="1" indent="-342900" algn="just">
              <a:lnSpc>
                <a:spcPct val="150000"/>
              </a:lnSpc>
              <a:buFont typeface="Wingdings" panose="05000000000000000000" pitchFamily="2" charset="2"/>
              <a:buChar char="ü"/>
            </a:pPr>
            <a:r>
              <a:rPr lang="en-US" sz="1200" dirty="0"/>
              <a:t>Lowering the IRPC rate from 32% to 10% for agriculture, aquaculture and urban transport;</a:t>
            </a:r>
          </a:p>
          <a:p>
            <a:pPr marL="800100" lvl="1" indent="-342900" algn="just">
              <a:lnSpc>
                <a:spcPct val="150000"/>
              </a:lnSpc>
              <a:buFont typeface="Wingdings" panose="05000000000000000000" pitchFamily="2" charset="2"/>
              <a:buChar char="ü"/>
            </a:pPr>
            <a:r>
              <a:rPr lang="en-US" sz="1200" dirty="0"/>
              <a:t>Reducing the clearance tax charged to foreign entities that provide services to national agricultural companies from 20 per cent to 10 per cent;</a:t>
            </a:r>
          </a:p>
          <a:p>
            <a:pPr marL="800100" lvl="1" indent="-342900" algn="just">
              <a:lnSpc>
                <a:spcPct val="150000"/>
              </a:lnSpc>
              <a:buFont typeface="Wingdings" panose="05000000000000000000" pitchFamily="2" charset="2"/>
              <a:buChar char="ü"/>
            </a:pPr>
            <a:r>
              <a:rPr lang="en-US" sz="1200" dirty="0"/>
              <a:t>eliminating the 20 per cent withholding tax on interest from external financing for agricultural projects;</a:t>
            </a:r>
          </a:p>
          <a:p>
            <a:pPr marL="800100" lvl="1" indent="-342900" algn="just">
              <a:lnSpc>
                <a:spcPct val="150000"/>
              </a:lnSpc>
              <a:buFont typeface="Wingdings" panose="05000000000000000000" pitchFamily="2" charset="2"/>
              <a:buChar char="ü"/>
            </a:pPr>
            <a:r>
              <a:rPr lang="en-US" sz="1200" dirty="0"/>
              <a:t>guaranteed access to land.</a:t>
            </a:r>
            <a:endParaRPr lang="pt-BR" sz="1200" dirty="0"/>
          </a:p>
        </p:txBody>
      </p:sp>
      <p:pic>
        <p:nvPicPr>
          <p:cNvPr id="2" name="Picture 1">
            <a:extLst>
              <a:ext uri="{FF2B5EF4-FFF2-40B4-BE49-F238E27FC236}">
                <a16:creationId xmlns:a16="http://schemas.microsoft.com/office/drawing/2014/main" id="{2472FDAF-0D39-D3E3-A326-F654983DDCA9}"/>
              </a:ext>
            </a:extLst>
          </p:cNvPr>
          <p:cNvPicPr>
            <a:picLocks noChangeAspect="1"/>
          </p:cNvPicPr>
          <p:nvPr/>
        </p:nvPicPr>
        <p:blipFill rotWithShape="1">
          <a:blip r:embed="rId2"/>
          <a:srcRect b="19724"/>
          <a:stretch/>
        </p:blipFill>
        <p:spPr>
          <a:xfrm>
            <a:off x="7319726" y="830539"/>
            <a:ext cx="4367345" cy="1890466"/>
          </a:xfrm>
          <a:prstGeom prst="rect">
            <a:avLst/>
          </a:prstGeom>
        </p:spPr>
      </p:pic>
      <p:graphicFrame>
        <p:nvGraphicFramePr>
          <p:cNvPr id="6" name="Chart 5">
            <a:extLst>
              <a:ext uri="{FF2B5EF4-FFF2-40B4-BE49-F238E27FC236}">
                <a16:creationId xmlns:a16="http://schemas.microsoft.com/office/drawing/2014/main" id="{FC68730B-A6FC-96E5-1BD1-CA252039F980}"/>
              </a:ext>
            </a:extLst>
          </p:cNvPr>
          <p:cNvGraphicFramePr/>
          <p:nvPr>
            <p:extLst>
              <p:ext uri="{D42A27DB-BD31-4B8C-83A1-F6EECF244321}">
                <p14:modId xmlns:p14="http://schemas.microsoft.com/office/powerpoint/2010/main" val="2252281705"/>
              </p:ext>
            </p:extLst>
          </p:nvPr>
        </p:nvGraphicFramePr>
        <p:xfrm>
          <a:off x="7297912" y="2849732"/>
          <a:ext cx="4367345" cy="181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C41C271-8D82-F397-A8DD-F9E7D213F964}"/>
              </a:ext>
            </a:extLst>
          </p:cNvPr>
          <p:cNvGraphicFramePr/>
          <p:nvPr>
            <p:extLst>
              <p:ext uri="{D42A27DB-BD31-4B8C-83A1-F6EECF244321}">
                <p14:modId xmlns:p14="http://schemas.microsoft.com/office/powerpoint/2010/main" val="3508543321"/>
              </p:ext>
            </p:extLst>
          </p:nvPr>
        </p:nvGraphicFramePr>
        <p:xfrm>
          <a:off x="7297911" y="4722921"/>
          <a:ext cx="4367345" cy="203159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9D81A50F-B5DB-9D76-6D13-77F268FF7455}"/>
                  </a:ext>
                </a:extLst>
              </p:cNvPr>
              <p:cNvGraphicFramePr>
                <a:graphicFrameLocks noChangeAspect="1"/>
              </p:cNvGraphicFramePr>
              <p:nvPr>
                <p:extLst>
                  <p:ext uri="{D42A27DB-BD31-4B8C-83A1-F6EECF244321}">
                    <p14:modId xmlns:p14="http://schemas.microsoft.com/office/powerpoint/2010/main" val="3521307901"/>
                  </p:ext>
                </p:extLst>
              </p:nvPr>
            </p:nvGraphicFramePr>
            <p:xfrm>
              <a:off x="9812760" y="830539"/>
              <a:ext cx="1874311" cy="1054300"/>
            </p:xfrm>
            <a:graphic>
              <a:graphicData uri="http://schemas.microsoft.com/office/powerpoint/2016/slidezoom">
                <pslz:sldZm>
                  <pslz:sldZmObj sldId="330" cId="4108141000">
                    <pslz:zmPr id="{8DFC55E5-38A1-4BB4-9534-5698D452B0CF}" returnToParent="0" transitionDur="1000">
                      <p166:blipFill xmlns:p166="http://schemas.microsoft.com/office/powerpoint/2016/6/main">
                        <a:blip r:embed="rId5"/>
                        <a:stretch>
                          <a:fillRect/>
                        </a:stretch>
                      </p166:blipFill>
                      <p166:spPr xmlns:p166="http://schemas.microsoft.com/office/powerpoint/2016/6/main">
                        <a:xfrm>
                          <a:off x="0" y="0"/>
                          <a:ext cx="1874311" cy="1054300"/>
                        </a:xfrm>
                        <a:prstGeom prst="rect">
                          <a:avLst/>
                        </a:prstGeom>
                        <a:ln w="3175">
                          <a:solidFill>
                            <a:prstClr val="ltGray"/>
                          </a:solidFill>
                        </a:ln>
                      </p166:spPr>
                    </pslz:zmPr>
                  </pslz:sldZmObj>
                </pslz:sldZm>
              </a:graphicData>
            </a:graphic>
          </p:graphicFrame>
        </mc:Choice>
        <mc:Fallback xmlns="">
          <p:pic>
            <p:nvPicPr>
              <p:cNvPr id="10" name="Slide Zoom 9">
                <a:hlinkClick r:id="rId6" action="ppaction://hlinksldjump"/>
                <a:extLst>
                  <a:ext uri="{FF2B5EF4-FFF2-40B4-BE49-F238E27FC236}">
                    <a16:creationId xmlns:a16="http://schemas.microsoft.com/office/drawing/2014/main" id="{9D81A50F-B5DB-9D76-6D13-77F268FF7455}"/>
                  </a:ext>
                </a:extLst>
              </p:cNvPr>
              <p:cNvPicPr>
                <a:picLocks noGrp="1" noRot="1" noChangeAspect="1" noMove="1" noResize="1" noEditPoints="1" noAdjustHandles="1" noChangeArrowheads="1" noChangeShapeType="1"/>
              </p:cNvPicPr>
              <p:nvPr/>
            </p:nvPicPr>
            <p:blipFill>
              <a:blip r:embed="rId7"/>
              <a:stretch>
                <a:fillRect/>
              </a:stretch>
            </p:blipFill>
            <p:spPr>
              <a:xfrm>
                <a:off x="9812760" y="830539"/>
                <a:ext cx="1874311" cy="1054300"/>
              </a:xfrm>
              <a:prstGeom prst="rect">
                <a:avLst/>
              </a:prstGeom>
              <a:ln w="3175">
                <a:solidFill>
                  <a:prstClr val="ltGray"/>
                </a:solidFill>
              </a:ln>
            </p:spPr>
          </p:pic>
        </mc:Fallback>
      </mc:AlternateContent>
    </p:spTree>
    <p:extLst>
      <p:ext uri="{BB962C8B-B14F-4D97-AF65-F5344CB8AC3E}">
        <p14:creationId xmlns:p14="http://schemas.microsoft.com/office/powerpoint/2010/main" val="224567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231D5A-2E4C-D38E-C94A-F86A25BBCB6A}"/>
              </a:ext>
            </a:extLst>
          </p:cNvPr>
          <p:cNvPicPr>
            <a:picLocks noChangeAspect="1"/>
          </p:cNvPicPr>
          <p:nvPr/>
        </p:nvPicPr>
        <p:blipFill rotWithShape="1">
          <a:blip r:embed="rId2"/>
          <a:srcRect l="4874" r="4112"/>
          <a:stretch/>
        </p:blipFill>
        <p:spPr>
          <a:xfrm>
            <a:off x="4503938" y="998162"/>
            <a:ext cx="7128770" cy="5139643"/>
          </a:xfrm>
          <a:prstGeom prst="rect">
            <a:avLst/>
          </a:prstGeom>
          <a:ln>
            <a:solidFill>
              <a:schemeClr val="bg1">
                <a:lumMod val="50000"/>
              </a:schemeClr>
            </a:solidFill>
          </a:ln>
        </p:spPr>
      </p:pic>
      <p:sp>
        <p:nvSpPr>
          <p:cNvPr id="2" name="Rectangle 1">
            <a:extLst>
              <a:ext uri="{FF2B5EF4-FFF2-40B4-BE49-F238E27FC236}">
                <a16:creationId xmlns:a16="http://schemas.microsoft.com/office/drawing/2014/main" id="{234963CE-FAE2-44D1-8330-4063FDADF1A7}"/>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lang="en-US" b="1" dirty="0">
                <a:solidFill>
                  <a:srgbClr val="ED8A22"/>
                </a:solidFill>
                <a:latin typeface="Arial"/>
                <a:ea typeface="+mj-ea"/>
                <a:cs typeface="Arial"/>
              </a:rPr>
              <a:t>Support from legislation</a:t>
            </a:r>
          </a:p>
        </p:txBody>
      </p:sp>
      <p:sp>
        <p:nvSpPr>
          <p:cNvPr id="4" name="TextBox 3">
            <a:extLst>
              <a:ext uri="{FF2B5EF4-FFF2-40B4-BE49-F238E27FC236}">
                <a16:creationId xmlns:a16="http://schemas.microsoft.com/office/drawing/2014/main" id="{43B2AD1F-8175-73AB-B5A5-55EAE8F5683A}"/>
              </a:ext>
            </a:extLst>
          </p:cNvPr>
          <p:cNvSpPr txBox="1"/>
          <p:nvPr/>
        </p:nvSpPr>
        <p:spPr>
          <a:xfrm>
            <a:off x="559292" y="953196"/>
            <a:ext cx="3864745" cy="5229573"/>
          </a:xfrm>
          <a:prstGeom prst="rect">
            <a:avLst/>
          </a:prstGeom>
          <a:noFill/>
        </p:spPr>
        <p:txBody>
          <a:bodyPr wrap="square">
            <a:spAutoFit/>
          </a:bodyPr>
          <a:lstStyle/>
          <a:p>
            <a:pPr algn="just">
              <a:lnSpc>
                <a:spcPct val="150000"/>
              </a:lnSpc>
              <a:buFont typeface="Arial" panose="020B0604020202020204" pitchFamily="34" charset="0"/>
              <a:buChar char="•"/>
            </a:pPr>
            <a:r>
              <a:rPr lang="pt-BR" sz="1400" b="1" dirty="0"/>
              <a:t>Objective of decree nr. 16/2015: </a:t>
            </a:r>
            <a:r>
              <a:rPr lang="en-US" sz="1400" dirty="0"/>
              <a:t>To establish standards and procedures regarding the production, import, </a:t>
            </a:r>
            <a:r>
              <a:rPr lang="en-US" sz="1400" dirty="0" err="1"/>
              <a:t>commercialisation</a:t>
            </a:r>
            <a:r>
              <a:rPr lang="en-US" sz="1400" dirty="0"/>
              <a:t> and use of plastic bags with a view to reducing their negative impacts on human health, infrastructure, biodiversity and the environment in general.</a:t>
            </a:r>
          </a:p>
          <a:p>
            <a:pPr algn="just">
              <a:lnSpc>
                <a:spcPct val="150000"/>
              </a:lnSpc>
              <a:buFont typeface="Arial" panose="020B0604020202020204" pitchFamily="34" charset="0"/>
              <a:buChar char="•"/>
            </a:pPr>
            <a:endParaRPr lang="pt-BR" sz="1400" dirty="0"/>
          </a:p>
          <a:p>
            <a:pPr algn="just">
              <a:lnSpc>
                <a:spcPct val="150000"/>
              </a:lnSpc>
              <a:buFont typeface="Arial" panose="020B0604020202020204" pitchFamily="34" charset="0"/>
              <a:buChar char="•"/>
            </a:pPr>
            <a:r>
              <a:rPr lang="pt-BR" sz="1400" b="1" dirty="0"/>
              <a:t>Context of decree nr. 16/2015 : </a:t>
            </a:r>
            <a:r>
              <a:rPr lang="en-US" sz="1400" dirty="0"/>
              <a:t>It applies to all producers, importers, traders, distributors and users of plastic bags in Mozambique</a:t>
            </a:r>
          </a:p>
          <a:p>
            <a:pPr algn="just">
              <a:lnSpc>
                <a:spcPct val="150000"/>
              </a:lnSpc>
              <a:buFont typeface="Arial" panose="020B0604020202020204" pitchFamily="34" charset="0"/>
              <a:buChar char="•"/>
            </a:pPr>
            <a:endParaRPr lang="pt-BR" sz="1400" dirty="0"/>
          </a:p>
          <a:p>
            <a:pPr algn="just">
              <a:lnSpc>
                <a:spcPct val="150000"/>
              </a:lnSpc>
              <a:buFont typeface="Arial" panose="020B0604020202020204" pitchFamily="34" charset="0"/>
              <a:buChar char="•"/>
            </a:pPr>
            <a:r>
              <a:rPr lang="pt-BR" sz="1400" b="1" dirty="0"/>
              <a:t>Plastic bag characteristic: </a:t>
            </a:r>
            <a:r>
              <a:rPr lang="en-US" sz="1400" dirty="0"/>
              <a:t>The plastic bag must be biodegradable, have a minimum thickness of 30 </a:t>
            </a:r>
            <a:r>
              <a:rPr lang="en-US" sz="1400" dirty="0" err="1"/>
              <a:t>micrometres</a:t>
            </a:r>
            <a:r>
              <a:rPr lang="en-US" sz="1400" dirty="0"/>
              <a:t>, a minimum capacity of 5 </a:t>
            </a:r>
            <a:r>
              <a:rPr lang="en-US" sz="1400" dirty="0" err="1"/>
              <a:t>litres</a:t>
            </a:r>
            <a:r>
              <a:rPr lang="en-US" sz="1400" dirty="0"/>
              <a:t>, a minimum strength of 5 kilograms and be green or another </a:t>
            </a:r>
            <a:r>
              <a:rPr lang="en-US" sz="1400" dirty="0" err="1"/>
              <a:t>colour</a:t>
            </a:r>
            <a:r>
              <a:rPr lang="en-US" sz="1400" dirty="0"/>
              <a:t> that allows it to be identified.</a:t>
            </a:r>
            <a:endParaRPr lang="pt-BR" sz="1400" dirty="0"/>
          </a:p>
        </p:txBody>
      </p:sp>
    </p:spTree>
    <p:extLst>
      <p:ext uri="{BB962C8B-B14F-4D97-AF65-F5344CB8AC3E}">
        <p14:creationId xmlns:p14="http://schemas.microsoft.com/office/powerpoint/2010/main" val="410814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lang="en-US" b="1">
                <a:solidFill>
                  <a:srgbClr val="ED8A22"/>
                </a:solidFill>
                <a:latin typeface="Arial"/>
                <a:ea typeface="+mj-ea"/>
                <a:cs typeface="Arial"/>
              </a:rPr>
              <a:t>Objective and advantages of the project</a:t>
            </a:r>
            <a:endParaRPr lang="en-US" b="1" dirty="0" err="1">
              <a:solidFill>
                <a:srgbClr val="ED8A22"/>
              </a:solidFill>
              <a:latin typeface="Arial"/>
              <a:ea typeface="+mj-ea"/>
              <a:cs typeface="Arial"/>
            </a:endParaRPr>
          </a:p>
        </p:txBody>
      </p:sp>
      <p:sp>
        <p:nvSpPr>
          <p:cNvPr id="4" name="TextBox 3">
            <a:extLst>
              <a:ext uri="{FF2B5EF4-FFF2-40B4-BE49-F238E27FC236}">
                <a16:creationId xmlns:a16="http://schemas.microsoft.com/office/drawing/2014/main" id="{3440C210-B13D-7FEC-850D-7ED6FBB2A831}"/>
              </a:ext>
            </a:extLst>
          </p:cNvPr>
          <p:cNvSpPr txBox="1"/>
          <p:nvPr/>
        </p:nvSpPr>
        <p:spPr>
          <a:xfrm>
            <a:off x="559292" y="816618"/>
            <a:ext cx="6662776" cy="5224764"/>
          </a:xfrm>
          <a:prstGeom prst="rect">
            <a:avLst/>
          </a:prstGeom>
          <a:noFill/>
        </p:spPr>
        <p:txBody>
          <a:bodyPr wrap="square">
            <a:spAutoFit/>
          </a:bodyPr>
          <a:lstStyle/>
          <a:p>
            <a:pPr algn="just">
              <a:lnSpc>
                <a:spcPct val="150000"/>
              </a:lnSpc>
            </a:pPr>
            <a:r>
              <a:rPr lang="en-US" sz="1600" dirty="0"/>
              <a:t>Producing bioplastic from cassava starch.</a:t>
            </a:r>
          </a:p>
          <a:p>
            <a:pPr algn="just">
              <a:lnSpc>
                <a:spcPct val="150000"/>
              </a:lnSpc>
            </a:pPr>
            <a:endParaRPr lang="pt-BR" sz="1600" dirty="0"/>
          </a:p>
          <a:p>
            <a:pPr algn="just">
              <a:lnSpc>
                <a:spcPct val="150000"/>
              </a:lnSpc>
            </a:pPr>
            <a:r>
              <a:rPr lang="en-US" sz="1600" dirty="0"/>
              <a:t>Bioplastic is a sustainable alternative to hard-to-destroy inorganic plastics, as it is generally biodegradable and recyclable. Cassava is an abundant and accessible raw material in Mozambique, which makes the country an ideal location for the production of bioplastics.</a:t>
            </a:r>
          </a:p>
          <a:p>
            <a:pPr algn="just">
              <a:lnSpc>
                <a:spcPct val="150000"/>
              </a:lnSpc>
            </a:pPr>
            <a:r>
              <a:rPr lang="pt-BR" sz="1600" dirty="0"/>
              <a:t> </a:t>
            </a:r>
          </a:p>
          <a:p>
            <a:pPr algn="just">
              <a:lnSpc>
                <a:spcPct val="150000"/>
              </a:lnSpc>
            </a:pPr>
            <a:r>
              <a:rPr lang="en-US" sz="1600" dirty="0"/>
              <a:t>Many advantages are expected from the project, such as</a:t>
            </a:r>
            <a:r>
              <a:rPr lang="pt-BR" sz="1600" dirty="0"/>
              <a:t>:</a:t>
            </a:r>
          </a:p>
          <a:p>
            <a:pPr marL="285750" indent="-285750" algn="just">
              <a:lnSpc>
                <a:spcPct val="150000"/>
              </a:lnSpc>
              <a:buFont typeface="Arial" panose="020B0604020202020204" pitchFamily="34" charset="0"/>
              <a:buChar char="•"/>
            </a:pPr>
            <a:r>
              <a:rPr lang="en-US" sz="1600" dirty="0"/>
              <a:t>Reduction of environmental pollution, especially in the oceans;</a:t>
            </a:r>
          </a:p>
          <a:p>
            <a:pPr marL="285750" indent="-285750" algn="just">
              <a:lnSpc>
                <a:spcPct val="150000"/>
              </a:lnSpc>
              <a:buFont typeface="Arial" panose="020B0604020202020204" pitchFamily="34" charset="0"/>
              <a:buChar char="•"/>
            </a:pPr>
            <a:r>
              <a:rPr lang="en-US" sz="1600" dirty="0"/>
              <a:t>Improved quality of life;</a:t>
            </a:r>
          </a:p>
          <a:p>
            <a:pPr marL="285750" indent="-285750" algn="just">
              <a:lnSpc>
                <a:spcPct val="150000"/>
              </a:lnSpc>
              <a:buFont typeface="Arial" panose="020B0604020202020204" pitchFamily="34" charset="0"/>
              <a:buChar char="•"/>
            </a:pPr>
            <a:r>
              <a:rPr lang="en-US" sz="1600" dirty="0"/>
              <a:t>Job creation;</a:t>
            </a:r>
          </a:p>
          <a:p>
            <a:pPr marL="285750" indent="-285750" algn="just">
              <a:lnSpc>
                <a:spcPct val="150000"/>
              </a:lnSpc>
              <a:buFont typeface="Arial" panose="020B0604020202020204" pitchFamily="34" charset="0"/>
              <a:buChar char="•"/>
            </a:pPr>
            <a:r>
              <a:rPr lang="en-US" sz="1600" dirty="0"/>
              <a:t>Boost to the local economy;</a:t>
            </a:r>
          </a:p>
          <a:p>
            <a:pPr marL="285750" indent="-285750" algn="just">
              <a:lnSpc>
                <a:spcPct val="150000"/>
              </a:lnSpc>
              <a:buFont typeface="Arial" panose="020B0604020202020204" pitchFamily="34" charset="0"/>
              <a:buChar char="•"/>
            </a:pPr>
            <a:r>
              <a:rPr lang="en-US" sz="1600" dirty="0"/>
              <a:t>Positioning the country as a benchmark in sustainability;</a:t>
            </a:r>
          </a:p>
          <a:p>
            <a:pPr marL="285750" indent="-285750" algn="just">
              <a:lnSpc>
                <a:spcPct val="150000"/>
              </a:lnSpc>
              <a:buFont typeface="Arial" panose="020B0604020202020204" pitchFamily="34" charset="0"/>
              <a:buChar char="•"/>
            </a:pPr>
            <a:r>
              <a:rPr lang="en-US" sz="1600" dirty="0"/>
              <a:t>Making the country free of inorganic plastic consumption.</a:t>
            </a:r>
            <a:endParaRPr lang="pt-BR" sz="1600" dirty="0"/>
          </a:p>
        </p:txBody>
      </p:sp>
      <p:pic>
        <p:nvPicPr>
          <p:cNvPr id="15" name="Graphic 14" descr="Bullseye with solid fill">
            <a:extLst>
              <a:ext uri="{FF2B5EF4-FFF2-40B4-BE49-F238E27FC236}">
                <a16:creationId xmlns:a16="http://schemas.microsoft.com/office/drawing/2014/main" id="{AC676B3D-0B3E-A383-B81F-0A13043BD6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013359" y="1307935"/>
            <a:ext cx="4455194" cy="4455194"/>
          </a:xfrm>
          <a:prstGeom prst="rect">
            <a:avLst/>
          </a:prstGeom>
        </p:spPr>
      </p:pic>
    </p:spTree>
    <p:extLst>
      <p:ext uri="{BB962C8B-B14F-4D97-AF65-F5344CB8AC3E}">
        <p14:creationId xmlns:p14="http://schemas.microsoft.com/office/powerpoint/2010/main" val="1637168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lang="en-US" b="1" dirty="0">
                <a:solidFill>
                  <a:srgbClr val="ED8A22"/>
                </a:solidFill>
                <a:latin typeface="Arial"/>
                <a:ea typeface="+mj-ea"/>
                <a:cs typeface="Arial"/>
              </a:rPr>
              <a:t>Process flowchart and plant layout </a:t>
            </a:r>
            <a:r>
              <a:rPr lang="pt-PT" b="1" dirty="0">
                <a:solidFill>
                  <a:srgbClr val="ED8A22"/>
                </a:solidFill>
                <a:latin typeface="Arial"/>
                <a:ea typeface="+mj-ea"/>
                <a:cs typeface="Arial"/>
              </a:rPr>
              <a:t>(Base </a:t>
            </a:r>
            <a:r>
              <a:rPr lang="pt-PT" b="1" dirty="0" err="1">
                <a:solidFill>
                  <a:srgbClr val="ED8A22"/>
                </a:solidFill>
                <a:latin typeface="Arial"/>
                <a:ea typeface="+mj-ea"/>
                <a:cs typeface="Arial"/>
              </a:rPr>
              <a:t>Scenario</a:t>
            </a:r>
            <a:r>
              <a:rPr lang="pt-PT" b="1" dirty="0">
                <a:solidFill>
                  <a:srgbClr val="ED8A22"/>
                </a:solidFill>
                <a:latin typeface="Arial"/>
                <a:ea typeface="+mj-ea"/>
                <a:cs typeface="Arial"/>
              </a:rPr>
              <a:t>)</a:t>
            </a:r>
          </a:p>
        </p:txBody>
      </p:sp>
      <p:pic>
        <p:nvPicPr>
          <p:cNvPr id="3" name="Picture 2">
            <a:extLst>
              <a:ext uri="{FF2B5EF4-FFF2-40B4-BE49-F238E27FC236}">
                <a16:creationId xmlns:a16="http://schemas.microsoft.com/office/drawing/2014/main" id="{17AD3F20-3013-8B99-E611-C158A64356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23" r="13094" b="26404"/>
          <a:stretch/>
        </p:blipFill>
        <p:spPr bwMode="auto">
          <a:xfrm>
            <a:off x="2790459" y="6064509"/>
            <a:ext cx="823124" cy="62420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4F26B19-8D26-A13B-6509-C47471E3312D}"/>
              </a:ext>
            </a:extLst>
          </p:cNvPr>
          <p:cNvPicPr>
            <a:picLocks noChangeAspect="1"/>
          </p:cNvPicPr>
          <p:nvPr/>
        </p:nvPicPr>
        <p:blipFill rotWithShape="1">
          <a:blip r:embed="rId3">
            <a:extLst>
              <a:ext uri="{28A0092B-C50C-407E-A947-70E740481C1C}">
                <a14:useLocalDpi xmlns:a14="http://schemas.microsoft.com/office/drawing/2010/main" val="0"/>
              </a:ext>
            </a:extLst>
          </a:blip>
          <a:srcRect r="33215"/>
          <a:stretch/>
        </p:blipFill>
        <p:spPr bwMode="auto">
          <a:xfrm>
            <a:off x="2384489" y="4467516"/>
            <a:ext cx="716280" cy="113093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92F010F-4199-6168-378C-972BFCE2E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084" y="1259431"/>
            <a:ext cx="1276350" cy="802640"/>
          </a:xfrm>
          <a:prstGeom prst="rect">
            <a:avLst/>
          </a:prstGeom>
        </p:spPr>
      </p:pic>
      <p:pic>
        <p:nvPicPr>
          <p:cNvPr id="8" name="Picture 7">
            <a:extLst>
              <a:ext uri="{FF2B5EF4-FFF2-40B4-BE49-F238E27FC236}">
                <a16:creationId xmlns:a16="http://schemas.microsoft.com/office/drawing/2014/main" id="{7504946D-7299-7DBF-ECA8-F901894F1D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059" r="41176"/>
          <a:stretch/>
        </p:blipFill>
        <p:spPr bwMode="auto">
          <a:xfrm>
            <a:off x="2742629" y="3305083"/>
            <a:ext cx="937260" cy="843280"/>
          </a:xfrm>
          <a:prstGeom prst="rect">
            <a:avLst/>
          </a:prstGeom>
          <a:noFill/>
          <a:ln>
            <a:noFill/>
          </a:ln>
          <a:extLst>
            <a:ext uri="{53640926-AAD7-44D8-BBD7-CCE9431645EC}">
              <a14:shadowObscured xmlns:a14="http://schemas.microsoft.com/office/drawing/2010/main"/>
            </a:ext>
          </a:extLst>
        </p:spPr>
      </p:pic>
      <p:cxnSp>
        <p:nvCxnSpPr>
          <p:cNvPr id="17" name="Straight Arrow Connector 16">
            <a:extLst>
              <a:ext uri="{FF2B5EF4-FFF2-40B4-BE49-F238E27FC236}">
                <a16:creationId xmlns:a16="http://schemas.microsoft.com/office/drawing/2014/main" id="{1F0AFB17-6762-F60E-14BC-6098D7E69FBF}"/>
              </a:ext>
            </a:extLst>
          </p:cNvPr>
          <p:cNvCxnSpPr>
            <a:cxnSpLocks/>
            <a:stCxn id="8" idx="2"/>
            <a:endCxn id="6" idx="0"/>
          </p:cNvCxnSpPr>
          <p:nvPr/>
        </p:nvCxnSpPr>
        <p:spPr>
          <a:xfrm flipH="1">
            <a:off x="2742629" y="4148363"/>
            <a:ext cx="468630" cy="319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 Box 7">
            <a:extLst>
              <a:ext uri="{FF2B5EF4-FFF2-40B4-BE49-F238E27FC236}">
                <a16:creationId xmlns:a16="http://schemas.microsoft.com/office/drawing/2014/main" id="{ADB02E30-422C-E236-511D-7AD7204FB1F4}"/>
              </a:ext>
            </a:extLst>
          </p:cNvPr>
          <p:cNvSpPr txBox="1"/>
          <p:nvPr/>
        </p:nvSpPr>
        <p:spPr>
          <a:xfrm>
            <a:off x="2555323" y="847583"/>
            <a:ext cx="123444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Fresh</a:t>
            </a: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 Cassava</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7">
            <a:extLst>
              <a:ext uri="{FF2B5EF4-FFF2-40B4-BE49-F238E27FC236}">
                <a16:creationId xmlns:a16="http://schemas.microsoft.com/office/drawing/2014/main" id="{01981F45-00F9-57EC-F82C-142D315E804B}"/>
              </a:ext>
            </a:extLst>
          </p:cNvPr>
          <p:cNvSpPr txBox="1"/>
          <p:nvPr/>
        </p:nvSpPr>
        <p:spPr>
          <a:xfrm>
            <a:off x="3679889" y="2497270"/>
            <a:ext cx="1234440"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Crushing</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7">
            <a:extLst>
              <a:ext uri="{FF2B5EF4-FFF2-40B4-BE49-F238E27FC236}">
                <a16:creationId xmlns:a16="http://schemas.microsoft.com/office/drawing/2014/main" id="{19624E1C-BBBB-C292-2713-3C72EF5D3C0B}"/>
              </a:ext>
            </a:extLst>
          </p:cNvPr>
          <p:cNvSpPr txBox="1"/>
          <p:nvPr/>
        </p:nvSpPr>
        <p:spPr>
          <a:xfrm>
            <a:off x="3591003" y="3421263"/>
            <a:ext cx="1876275" cy="4114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Starch</a:t>
            </a: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ProductionMachine</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7">
            <a:extLst>
              <a:ext uri="{FF2B5EF4-FFF2-40B4-BE49-F238E27FC236}">
                <a16:creationId xmlns:a16="http://schemas.microsoft.com/office/drawing/2014/main" id="{B9022D56-9EF0-8B28-5062-BEEEEABAB8B4}"/>
              </a:ext>
            </a:extLst>
          </p:cNvPr>
          <p:cNvSpPr txBox="1"/>
          <p:nvPr/>
        </p:nvSpPr>
        <p:spPr>
          <a:xfrm>
            <a:off x="4045367" y="4945789"/>
            <a:ext cx="1623060" cy="251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PLA </a:t>
            </a: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machine</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7">
            <a:extLst>
              <a:ext uri="{FF2B5EF4-FFF2-40B4-BE49-F238E27FC236}">
                <a16:creationId xmlns:a16="http://schemas.microsoft.com/office/drawing/2014/main" id="{ED1B8636-13BB-90BF-2B96-B29A31FE7F3A}"/>
              </a:ext>
            </a:extLst>
          </p:cNvPr>
          <p:cNvSpPr txBox="1"/>
          <p:nvPr/>
        </p:nvSpPr>
        <p:spPr>
          <a:xfrm>
            <a:off x="3739490" y="6199549"/>
            <a:ext cx="974750" cy="251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PLA Granules</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a:extLst>
              <a:ext uri="{FF2B5EF4-FFF2-40B4-BE49-F238E27FC236}">
                <a16:creationId xmlns:a16="http://schemas.microsoft.com/office/drawing/2014/main" id="{C9E1D002-8883-3653-568A-381A1372D4D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5435" y="2343894"/>
            <a:ext cx="771648" cy="603250"/>
          </a:xfrm>
          <a:prstGeom prst="rect">
            <a:avLst/>
          </a:prstGeom>
          <a:noFill/>
        </p:spPr>
      </p:pic>
      <p:cxnSp>
        <p:nvCxnSpPr>
          <p:cNvPr id="54" name="Straight Arrow Connector 53">
            <a:extLst>
              <a:ext uri="{FF2B5EF4-FFF2-40B4-BE49-F238E27FC236}">
                <a16:creationId xmlns:a16="http://schemas.microsoft.com/office/drawing/2014/main" id="{C222EC1B-3087-20EB-43EB-0DC0C6301478}"/>
              </a:ext>
            </a:extLst>
          </p:cNvPr>
          <p:cNvCxnSpPr>
            <a:cxnSpLocks/>
            <a:stCxn id="7" idx="2"/>
            <a:endCxn id="48" idx="0"/>
          </p:cNvCxnSpPr>
          <p:nvPr/>
        </p:nvCxnSpPr>
        <p:spPr>
          <a:xfrm>
            <a:off x="3211259" y="2062071"/>
            <a:ext cx="0" cy="281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0" name="Picture 89" descr="What Is Tapioca And How Do You Cook It?">
            <a:extLst>
              <a:ext uri="{FF2B5EF4-FFF2-40B4-BE49-F238E27FC236}">
                <a16:creationId xmlns:a16="http://schemas.microsoft.com/office/drawing/2014/main" id="{5CF1A82B-FA89-4106-89E6-6808B7E90E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2615" b="240"/>
          <a:stretch/>
        </p:blipFill>
        <p:spPr bwMode="auto">
          <a:xfrm>
            <a:off x="1382019" y="3429000"/>
            <a:ext cx="929640" cy="593725"/>
          </a:xfrm>
          <a:prstGeom prst="rect">
            <a:avLst/>
          </a:prstGeom>
          <a:noFill/>
        </p:spPr>
      </p:pic>
      <p:sp>
        <p:nvSpPr>
          <p:cNvPr id="89" name="Text Box 7">
            <a:extLst>
              <a:ext uri="{FF2B5EF4-FFF2-40B4-BE49-F238E27FC236}">
                <a16:creationId xmlns:a16="http://schemas.microsoft.com/office/drawing/2014/main" id="{3DCA1913-F30A-691A-E7EC-4D6500F45FB3}"/>
              </a:ext>
            </a:extLst>
          </p:cNvPr>
          <p:cNvSpPr txBox="1"/>
          <p:nvPr/>
        </p:nvSpPr>
        <p:spPr>
          <a:xfrm>
            <a:off x="1304079" y="4096091"/>
            <a:ext cx="1104900" cy="251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Starch</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3" name="Straight Arrow Connector 92">
            <a:extLst>
              <a:ext uri="{FF2B5EF4-FFF2-40B4-BE49-F238E27FC236}">
                <a16:creationId xmlns:a16="http://schemas.microsoft.com/office/drawing/2014/main" id="{3D2B3D3C-1615-4494-902A-96921220C8F4}"/>
              </a:ext>
            </a:extLst>
          </p:cNvPr>
          <p:cNvCxnSpPr>
            <a:cxnSpLocks/>
            <a:stCxn id="6" idx="2"/>
            <a:endCxn id="3" idx="0"/>
          </p:cNvCxnSpPr>
          <p:nvPr/>
        </p:nvCxnSpPr>
        <p:spPr>
          <a:xfrm>
            <a:off x="2742629" y="5598451"/>
            <a:ext cx="459392" cy="46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F9308BE-2A30-931A-5378-352E6F38C01E}"/>
              </a:ext>
            </a:extLst>
          </p:cNvPr>
          <p:cNvCxnSpPr>
            <a:cxnSpLocks/>
            <a:stCxn id="8" idx="1"/>
            <a:endCxn id="90" idx="3"/>
          </p:cNvCxnSpPr>
          <p:nvPr/>
        </p:nvCxnSpPr>
        <p:spPr>
          <a:xfrm flipH="1" flipV="1">
            <a:off x="2311659" y="3725863"/>
            <a:ext cx="430970" cy="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O CULTIVO DA MANDIOCA - Trabalhos Escolares">
            <a:extLst>
              <a:ext uri="{FF2B5EF4-FFF2-40B4-BE49-F238E27FC236}">
                <a16:creationId xmlns:a16="http://schemas.microsoft.com/office/drawing/2014/main" id="{114C4BF3-A5D3-5B9A-15DF-E0E81215DF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733" y="1326358"/>
            <a:ext cx="1188953" cy="66878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00" name="Straight Arrow Connector 99">
            <a:extLst>
              <a:ext uri="{FF2B5EF4-FFF2-40B4-BE49-F238E27FC236}">
                <a16:creationId xmlns:a16="http://schemas.microsoft.com/office/drawing/2014/main" id="{90A053B5-7604-D947-0386-348E2F7E18DC}"/>
              </a:ext>
            </a:extLst>
          </p:cNvPr>
          <p:cNvCxnSpPr>
            <a:cxnSpLocks/>
            <a:stCxn id="1026" idx="2"/>
            <a:endCxn id="7" idx="3"/>
          </p:cNvCxnSpPr>
          <p:nvPr/>
        </p:nvCxnSpPr>
        <p:spPr>
          <a:xfrm flipH="1">
            <a:off x="3849434" y="1660751"/>
            <a:ext cx="7692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8307C767-B473-6B41-0C8B-E7C966891C4A}"/>
              </a:ext>
            </a:extLst>
          </p:cNvPr>
          <p:cNvSpPr txBox="1"/>
          <p:nvPr/>
        </p:nvSpPr>
        <p:spPr>
          <a:xfrm>
            <a:off x="4475430" y="847583"/>
            <a:ext cx="1370587" cy="26545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LID4096"/>
            </a:defPPr>
            <a:lvl1pPr marR="0">
              <a:lnSpc>
                <a:spcPct val="107000"/>
              </a:lnSpc>
              <a:spcBef>
                <a:spcPts val="0"/>
              </a:spcBef>
              <a:spcAft>
                <a:spcPts val="800"/>
              </a:spcAft>
              <a:defRPr sz="1100" kern="100">
                <a:effectLst/>
                <a:latin typeface="Calibri" panose="020F0502020204030204" pitchFamily="34" charset="0"/>
                <a:ea typeface="Calibri" panose="020F0502020204030204" pitchFamily="34" charset="0"/>
                <a:cs typeface="Times New Roman" panose="02020603050405020304" pitchFamily="18" charset="0"/>
              </a:defRPr>
            </a:lvl1pPr>
          </a:lstStyle>
          <a:p>
            <a:r>
              <a:rPr lang="pt-PT" dirty="0"/>
              <a:t>Cassava </a:t>
            </a:r>
            <a:r>
              <a:rPr lang="pt-PT" dirty="0" err="1"/>
              <a:t>Production</a:t>
            </a:r>
            <a:endParaRPr lang="pt-PT" dirty="0"/>
          </a:p>
        </p:txBody>
      </p:sp>
      <p:cxnSp>
        <p:nvCxnSpPr>
          <p:cNvPr id="16" name="Straight Arrow Connector 15">
            <a:extLst>
              <a:ext uri="{FF2B5EF4-FFF2-40B4-BE49-F238E27FC236}">
                <a16:creationId xmlns:a16="http://schemas.microsoft.com/office/drawing/2014/main" id="{CA5707EA-9ECD-63FE-F6C3-4E875031E22B}"/>
              </a:ext>
            </a:extLst>
          </p:cNvPr>
          <p:cNvCxnSpPr>
            <a:cxnSpLocks/>
            <a:stCxn id="8" idx="2"/>
            <a:endCxn id="38" idx="0"/>
          </p:cNvCxnSpPr>
          <p:nvPr/>
        </p:nvCxnSpPr>
        <p:spPr>
          <a:xfrm>
            <a:off x="3211259" y="4148363"/>
            <a:ext cx="358140" cy="327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8802A3F-BE5F-F5B1-EBE1-486024341DB3}"/>
              </a:ext>
            </a:extLst>
          </p:cNvPr>
          <p:cNvCxnSpPr>
            <a:cxnSpLocks/>
            <a:stCxn id="48" idx="2"/>
            <a:endCxn id="8" idx="0"/>
          </p:cNvCxnSpPr>
          <p:nvPr/>
        </p:nvCxnSpPr>
        <p:spPr>
          <a:xfrm>
            <a:off x="3211259" y="2947144"/>
            <a:ext cx="0" cy="35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95F4A4BB-717F-C602-5EBD-8D93AFDF4378}"/>
              </a:ext>
            </a:extLst>
          </p:cNvPr>
          <p:cNvPicPr>
            <a:picLocks noChangeAspect="1"/>
          </p:cNvPicPr>
          <p:nvPr/>
        </p:nvPicPr>
        <p:blipFill rotWithShape="1">
          <a:blip r:embed="rId3">
            <a:extLst>
              <a:ext uri="{28A0092B-C50C-407E-A947-70E740481C1C}">
                <a14:useLocalDpi xmlns:a14="http://schemas.microsoft.com/office/drawing/2010/main" val="0"/>
              </a:ext>
            </a:extLst>
          </a:blip>
          <a:srcRect r="33215"/>
          <a:stretch/>
        </p:blipFill>
        <p:spPr bwMode="auto">
          <a:xfrm>
            <a:off x="3211259" y="4476200"/>
            <a:ext cx="716280" cy="1130935"/>
          </a:xfrm>
          <a:prstGeom prst="rect">
            <a:avLst/>
          </a:prstGeom>
          <a:noFill/>
          <a:ln>
            <a:noFill/>
          </a:ln>
          <a:extLst>
            <a:ext uri="{53640926-AAD7-44D8-BBD7-CCE9431645EC}">
              <a14:shadowObscured xmlns:a14="http://schemas.microsoft.com/office/drawing/2010/main"/>
            </a:ext>
          </a:extLst>
        </p:spPr>
      </p:pic>
      <p:cxnSp>
        <p:nvCxnSpPr>
          <p:cNvPr id="81" name="Straight Arrow Connector 80">
            <a:extLst>
              <a:ext uri="{FF2B5EF4-FFF2-40B4-BE49-F238E27FC236}">
                <a16:creationId xmlns:a16="http://schemas.microsoft.com/office/drawing/2014/main" id="{2BB35BBC-3151-643E-C4D7-A12BA7C2A895}"/>
              </a:ext>
            </a:extLst>
          </p:cNvPr>
          <p:cNvCxnSpPr>
            <a:cxnSpLocks/>
            <a:stCxn id="38" idx="2"/>
            <a:endCxn id="3" idx="0"/>
          </p:cNvCxnSpPr>
          <p:nvPr/>
        </p:nvCxnSpPr>
        <p:spPr>
          <a:xfrm flipH="1">
            <a:off x="3202021" y="5607135"/>
            <a:ext cx="367378" cy="457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4E053A41-B5CF-B875-01FE-48D07CDCD00D}"/>
              </a:ext>
            </a:extLst>
          </p:cNvPr>
          <p:cNvGrpSpPr/>
          <p:nvPr/>
        </p:nvGrpSpPr>
        <p:grpSpPr>
          <a:xfrm>
            <a:off x="6116711" y="1088696"/>
            <a:ext cx="5592199" cy="5488094"/>
            <a:chOff x="503801" y="1161261"/>
            <a:chExt cx="5592199" cy="5488094"/>
          </a:xfrm>
        </p:grpSpPr>
        <p:sp>
          <p:nvSpPr>
            <p:cNvPr id="85" name="Rectangle 84">
              <a:extLst>
                <a:ext uri="{FF2B5EF4-FFF2-40B4-BE49-F238E27FC236}">
                  <a16:creationId xmlns:a16="http://schemas.microsoft.com/office/drawing/2014/main" id="{FFDC48F9-5F8C-9506-0C06-A872611133DB}"/>
                </a:ext>
              </a:extLst>
            </p:cNvPr>
            <p:cNvSpPr/>
            <p:nvPr/>
          </p:nvSpPr>
          <p:spPr>
            <a:xfrm>
              <a:off x="503801" y="1161261"/>
              <a:ext cx="5592199" cy="5488094"/>
            </a:xfrm>
            <a:prstGeom prst="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67DE64F9-F8BE-1149-FA86-136699E3A690}"/>
                </a:ext>
              </a:extLst>
            </p:cNvPr>
            <p:cNvSpPr/>
            <p:nvPr/>
          </p:nvSpPr>
          <p:spPr>
            <a:xfrm>
              <a:off x="1139562" y="1712354"/>
              <a:ext cx="4145870" cy="786697"/>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prstClr val="white"/>
                  </a:solidFill>
                  <a:latin typeface="Calibri" panose="020F0502020204030204"/>
                </a:rPr>
                <a:t>Cassava </a:t>
              </a:r>
              <a:r>
                <a:rPr lang="en-GB" sz="1200" dirty="0">
                  <a:solidFill>
                    <a:prstClr val="white"/>
                  </a:solidFill>
                  <a:latin typeface="Calibri" panose="020F0502020204030204"/>
                </a:rPr>
                <a:t>production area</a:t>
              </a:r>
              <a:endParaRPr kumimoji="0" lang="en-GB" sz="12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69A8F5EB-AF95-CB0E-462F-6C2DB074BCCA}"/>
                </a:ext>
              </a:extLst>
            </p:cNvPr>
            <p:cNvSpPr/>
            <p:nvPr/>
          </p:nvSpPr>
          <p:spPr>
            <a:xfrm>
              <a:off x="4179746" y="3665497"/>
              <a:ext cx="1105687" cy="1041339"/>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PLA Granules Stock</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D92D88DA-523C-A4D5-31A0-7B21F66D24AF}"/>
                </a:ext>
              </a:extLst>
            </p:cNvPr>
            <p:cNvSpPr/>
            <p:nvPr/>
          </p:nvSpPr>
          <p:spPr>
            <a:xfrm>
              <a:off x="1139562" y="3665499"/>
              <a:ext cx="798990" cy="1041340"/>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From </a:t>
              </a:r>
              <a:r>
                <a:rPr kumimoji="0" lang="en-US" sz="1050" b="0" i="0" u="none" strike="noStrike" kern="1200" cap="none" spc="0" normalizeH="0" baseline="0" noProof="0" dirty="0" err="1">
                  <a:ln>
                    <a:noFill/>
                  </a:ln>
                  <a:solidFill>
                    <a:prstClr val="white"/>
                  </a:solidFill>
                  <a:effectLst/>
                  <a:uLnTx/>
                  <a:uFillTx/>
                  <a:latin typeface="Calibri" panose="020F0502020204030204"/>
                  <a:ea typeface="+mn-ea"/>
                  <a:cs typeface="+mn-cs"/>
                </a:rPr>
                <a:t>cassa</a:t>
              </a:r>
              <a:r>
                <a:rPr lang="en-US" sz="1050" dirty="0" err="1">
                  <a:solidFill>
                    <a:prstClr val="white"/>
                  </a:solidFill>
                  <a:latin typeface="Calibri" panose="020F0502020204030204"/>
                </a:rPr>
                <a:t>va</a:t>
              </a:r>
              <a:r>
                <a:rPr lang="en-US" sz="1050" dirty="0">
                  <a:solidFill>
                    <a:prstClr val="white"/>
                  </a:solidFill>
                  <a:latin typeface="Calibri" panose="020F0502020204030204"/>
                </a:rPr>
                <a:t> to Starch factory</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D0F65004-2877-9AD0-DF81-68234C40B62F}"/>
                </a:ext>
              </a:extLst>
            </p:cNvPr>
            <p:cNvSpPr/>
            <p:nvPr/>
          </p:nvSpPr>
          <p:spPr>
            <a:xfrm>
              <a:off x="2753450" y="3647986"/>
              <a:ext cx="798990" cy="1041339"/>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From starch </a:t>
              </a:r>
              <a:r>
                <a:rPr lang="en-US" sz="1050" dirty="0">
                  <a:solidFill>
                    <a:prstClr val="white"/>
                  </a:solidFill>
                  <a:latin typeface="Calibri" panose="020F0502020204030204"/>
                </a:rPr>
                <a:t> to PLA</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2AE3EC67-E8B4-B166-45F5-BC9D99080188}"/>
                </a:ext>
              </a:extLst>
            </p:cNvPr>
            <p:cNvSpPr/>
            <p:nvPr/>
          </p:nvSpPr>
          <p:spPr>
            <a:xfrm>
              <a:off x="1179075" y="2725113"/>
              <a:ext cx="1254489" cy="593273"/>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Fresh</a:t>
              </a: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 Cassava stock</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445A4313-A666-FDD8-6B17-12383EFD0515}"/>
                </a:ext>
              </a:extLst>
            </p:cNvPr>
            <p:cNvSpPr/>
            <p:nvPr/>
          </p:nvSpPr>
          <p:spPr>
            <a:xfrm>
              <a:off x="4066765" y="2762741"/>
              <a:ext cx="1254489" cy="567003"/>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050" dirty="0" err="1">
                  <a:solidFill>
                    <a:prstClr val="white"/>
                  </a:solidFill>
                  <a:latin typeface="Calibri" panose="020F0502020204030204"/>
                </a:rPr>
                <a:t>Dry</a:t>
              </a:r>
              <a:r>
                <a:rPr lang="pt-PT" sz="1050" dirty="0">
                  <a:solidFill>
                    <a:prstClr val="white"/>
                  </a:solidFill>
                  <a:latin typeface="Calibri" panose="020F0502020204030204"/>
                </a:rPr>
                <a:t> cassava Stock</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BA3D6704-590F-D488-D3D8-52D946C2DC72}"/>
                </a:ext>
              </a:extLst>
            </p:cNvPr>
            <p:cNvSpPr/>
            <p:nvPr/>
          </p:nvSpPr>
          <p:spPr>
            <a:xfrm>
              <a:off x="1081858" y="4990540"/>
              <a:ext cx="1904259" cy="676227"/>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Eletrical</a:t>
              </a: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instalations</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8" name="Graphic 97" descr="Single gear outline">
              <a:extLst>
                <a:ext uri="{FF2B5EF4-FFF2-40B4-BE49-F238E27FC236}">
                  <a16:creationId xmlns:a16="http://schemas.microsoft.com/office/drawing/2014/main" id="{3FD83036-190C-8D9F-CA7A-2BAA8B4EDF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1292" y="3597031"/>
              <a:ext cx="295529" cy="295529"/>
            </a:xfrm>
            <a:prstGeom prst="rect">
              <a:avLst/>
            </a:prstGeom>
          </p:spPr>
        </p:pic>
        <p:pic>
          <p:nvPicPr>
            <p:cNvPr id="102" name="Graphic 101" descr="Single gear outline">
              <a:extLst>
                <a:ext uri="{FF2B5EF4-FFF2-40B4-BE49-F238E27FC236}">
                  <a16:creationId xmlns:a16="http://schemas.microsoft.com/office/drawing/2014/main" id="{ACE0414A-2386-96A8-2FCB-E7683419F8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43830" y="3569839"/>
              <a:ext cx="295529" cy="295529"/>
            </a:xfrm>
            <a:prstGeom prst="rect">
              <a:avLst/>
            </a:prstGeom>
          </p:spPr>
        </p:pic>
        <p:sp>
          <p:nvSpPr>
            <p:cNvPr id="104" name="Rectangle 103">
              <a:extLst>
                <a:ext uri="{FF2B5EF4-FFF2-40B4-BE49-F238E27FC236}">
                  <a16:creationId xmlns:a16="http://schemas.microsoft.com/office/drawing/2014/main" id="{B395C253-8AF2-6175-D091-285CD211A857}"/>
                </a:ext>
              </a:extLst>
            </p:cNvPr>
            <p:cNvSpPr/>
            <p:nvPr/>
          </p:nvSpPr>
          <p:spPr>
            <a:xfrm>
              <a:off x="3521934" y="4990540"/>
              <a:ext cx="1810059" cy="676227"/>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Water</a:t>
              </a: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facilities</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6B584EE9-D943-2A1A-17D5-8464E3CEF619}"/>
              </a:ext>
            </a:extLst>
          </p:cNvPr>
          <p:cNvSpPr txBox="1"/>
          <p:nvPr/>
        </p:nvSpPr>
        <p:spPr>
          <a:xfrm>
            <a:off x="445322" y="1480589"/>
            <a:ext cx="1569545" cy="707886"/>
          </a:xfrm>
          <a:prstGeom prst="rect">
            <a:avLst/>
          </a:prstGeom>
          <a:noFill/>
        </p:spPr>
        <p:txBody>
          <a:bodyPr wrap="square" rtlCol="0">
            <a:spAutoFit/>
          </a:bodyPr>
          <a:lstStyle/>
          <a:p>
            <a:pPr algn="just"/>
            <a:r>
              <a:rPr lang="en-US" sz="1000" dirty="0" err="1"/>
              <a:t>Ecoprege's</a:t>
            </a:r>
            <a:r>
              <a:rPr lang="en-US" sz="1000" dirty="0"/>
              <a:t> long-term plan is to use this stage of the process to produce electricity</a:t>
            </a:r>
            <a:endParaRPr lang="en-GB" sz="1000" dirty="0"/>
          </a:p>
        </p:txBody>
      </p:sp>
      <p:cxnSp>
        <p:nvCxnSpPr>
          <p:cNvPr id="9" name="Connector: Elbow 8">
            <a:extLst>
              <a:ext uri="{FF2B5EF4-FFF2-40B4-BE49-F238E27FC236}">
                <a16:creationId xmlns:a16="http://schemas.microsoft.com/office/drawing/2014/main" id="{E88C3F65-D68C-4204-C737-40C0F32A482D}"/>
              </a:ext>
            </a:extLst>
          </p:cNvPr>
          <p:cNvCxnSpPr>
            <a:stCxn id="48" idx="1"/>
            <a:endCxn id="2" idx="3"/>
          </p:cNvCxnSpPr>
          <p:nvPr/>
        </p:nvCxnSpPr>
        <p:spPr>
          <a:xfrm rot="10800000">
            <a:off x="2014867" y="1834533"/>
            <a:ext cx="810568" cy="8109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65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3477280">
              <a:defRPr/>
            </a:pPr>
            <a:r>
              <a:rPr lang="en-US" b="1" dirty="0">
                <a:solidFill>
                  <a:srgbClr val="ED8A22"/>
                </a:solidFill>
                <a:latin typeface="Arial"/>
                <a:ea typeface="+mj-ea"/>
                <a:cs typeface="Arial"/>
              </a:rPr>
              <a:t>Process flowchart and plant layout </a:t>
            </a:r>
            <a:r>
              <a:rPr lang="pt-PT" b="1" dirty="0">
                <a:solidFill>
                  <a:srgbClr val="ED8A22"/>
                </a:solidFill>
                <a:latin typeface="Arial"/>
                <a:ea typeface="+mj-ea"/>
                <a:cs typeface="Arial"/>
              </a:rPr>
              <a:t>(</a:t>
            </a:r>
            <a:r>
              <a:rPr lang="pt-PT" b="1" dirty="0" err="1">
                <a:solidFill>
                  <a:srgbClr val="ED8A22"/>
                </a:solidFill>
                <a:latin typeface="Arial"/>
                <a:ea typeface="+mj-ea"/>
                <a:cs typeface="Arial"/>
              </a:rPr>
              <a:t>Alternative</a:t>
            </a:r>
            <a:r>
              <a:rPr lang="pt-PT" b="1" dirty="0">
                <a:solidFill>
                  <a:srgbClr val="ED8A22"/>
                </a:solidFill>
                <a:latin typeface="Arial"/>
                <a:ea typeface="+mj-ea"/>
                <a:cs typeface="Arial"/>
              </a:rPr>
              <a:t> </a:t>
            </a:r>
            <a:r>
              <a:rPr lang="pt-PT" b="1" dirty="0" err="1">
                <a:solidFill>
                  <a:srgbClr val="ED8A22"/>
                </a:solidFill>
                <a:latin typeface="Arial"/>
                <a:ea typeface="+mj-ea"/>
                <a:cs typeface="Arial"/>
              </a:rPr>
              <a:t>Scenario</a:t>
            </a:r>
            <a:r>
              <a:rPr lang="pt-PT" b="1" dirty="0">
                <a:solidFill>
                  <a:srgbClr val="ED8A22"/>
                </a:solidFill>
                <a:latin typeface="Arial"/>
                <a:ea typeface="+mj-ea"/>
                <a:cs typeface="Arial"/>
              </a:rPr>
              <a:t>)</a:t>
            </a:r>
          </a:p>
        </p:txBody>
      </p:sp>
      <p:pic>
        <p:nvPicPr>
          <p:cNvPr id="3" name="Picture 2">
            <a:extLst>
              <a:ext uri="{FF2B5EF4-FFF2-40B4-BE49-F238E27FC236}">
                <a16:creationId xmlns:a16="http://schemas.microsoft.com/office/drawing/2014/main" id="{17AD3F20-3013-8B99-E611-C158A64356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23" r="13094" b="26404"/>
          <a:stretch/>
        </p:blipFill>
        <p:spPr bwMode="auto">
          <a:xfrm>
            <a:off x="2209982" y="5621925"/>
            <a:ext cx="823124" cy="624202"/>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4F26B19-8D26-A13B-6509-C47471E3312D}"/>
              </a:ext>
            </a:extLst>
          </p:cNvPr>
          <p:cNvPicPr>
            <a:picLocks noChangeAspect="1"/>
          </p:cNvPicPr>
          <p:nvPr/>
        </p:nvPicPr>
        <p:blipFill rotWithShape="1">
          <a:blip r:embed="rId3">
            <a:extLst>
              <a:ext uri="{28A0092B-C50C-407E-A947-70E740481C1C}">
                <a14:useLocalDpi xmlns:a14="http://schemas.microsoft.com/office/drawing/2010/main" val="0"/>
              </a:ext>
            </a:extLst>
          </a:blip>
          <a:srcRect r="33215"/>
          <a:stretch/>
        </p:blipFill>
        <p:spPr bwMode="auto">
          <a:xfrm>
            <a:off x="1804012" y="4024932"/>
            <a:ext cx="716280" cy="1130935"/>
          </a:xfrm>
          <a:prstGeom prst="rect">
            <a:avLst/>
          </a:prstGeom>
          <a:noFill/>
          <a:ln>
            <a:noFill/>
          </a:ln>
          <a:extLst>
            <a:ext uri="{53640926-AAD7-44D8-BBD7-CCE9431645EC}">
              <a14:shadowObscured xmlns:a14="http://schemas.microsoft.com/office/drawing/2010/main"/>
            </a:ext>
          </a:extLst>
        </p:spPr>
      </p:pic>
      <p:cxnSp>
        <p:nvCxnSpPr>
          <p:cNvPr id="17" name="Straight Arrow Connector 16">
            <a:extLst>
              <a:ext uri="{FF2B5EF4-FFF2-40B4-BE49-F238E27FC236}">
                <a16:creationId xmlns:a16="http://schemas.microsoft.com/office/drawing/2014/main" id="{1F0AFB17-6762-F60E-14BC-6098D7E69FBF}"/>
              </a:ext>
            </a:extLst>
          </p:cNvPr>
          <p:cNvCxnSpPr>
            <a:cxnSpLocks/>
            <a:stCxn id="90" idx="2"/>
            <a:endCxn id="6" idx="0"/>
          </p:cNvCxnSpPr>
          <p:nvPr/>
        </p:nvCxnSpPr>
        <p:spPr>
          <a:xfrm flipH="1">
            <a:off x="2162152" y="3245821"/>
            <a:ext cx="459392" cy="779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 Box 7">
            <a:extLst>
              <a:ext uri="{FF2B5EF4-FFF2-40B4-BE49-F238E27FC236}">
                <a16:creationId xmlns:a16="http://schemas.microsoft.com/office/drawing/2014/main" id="{B9022D56-9EF0-8B28-5062-BEEEEABAB8B4}"/>
              </a:ext>
            </a:extLst>
          </p:cNvPr>
          <p:cNvSpPr txBox="1"/>
          <p:nvPr/>
        </p:nvSpPr>
        <p:spPr>
          <a:xfrm>
            <a:off x="3457552" y="4383249"/>
            <a:ext cx="1623060" cy="251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PLA </a:t>
            </a: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machine</a:t>
            </a:r>
            <a:endParaRPr lang="pt-PT"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7">
            <a:extLst>
              <a:ext uri="{FF2B5EF4-FFF2-40B4-BE49-F238E27FC236}">
                <a16:creationId xmlns:a16="http://schemas.microsoft.com/office/drawing/2014/main" id="{ED1B8636-13BB-90BF-2B96-B29A31FE7F3A}"/>
              </a:ext>
            </a:extLst>
          </p:cNvPr>
          <p:cNvSpPr txBox="1"/>
          <p:nvPr/>
        </p:nvSpPr>
        <p:spPr>
          <a:xfrm>
            <a:off x="3159013" y="5756965"/>
            <a:ext cx="1402080" cy="251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PT" sz="1100" kern="100" dirty="0">
                <a:effectLst/>
                <a:latin typeface="Calibri" panose="020F0502020204030204" pitchFamily="34" charset="0"/>
                <a:ea typeface="Calibri" panose="020F0502020204030204" pitchFamily="34" charset="0"/>
                <a:cs typeface="Times New Roman" panose="02020603050405020304" pitchFamily="18" charset="0"/>
              </a:rPr>
              <a:t>PLA Granules</a:t>
            </a:r>
          </a:p>
        </p:txBody>
      </p:sp>
      <p:pic>
        <p:nvPicPr>
          <p:cNvPr id="90" name="Picture 89" descr="What Is Tapioca And How Do You Cook It?">
            <a:extLst>
              <a:ext uri="{FF2B5EF4-FFF2-40B4-BE49-F238E27FC236}">
                <a16:creationId xmlns:a16="http://schemas.microsoft.com/office/drawing/2014/main" id="{5CF1A82B-FA89-4106-89E6-6808B7E90E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615" b="240"/>
          <a:stretch/>
        </p:blipFill>
        <p:spPr bwMode="auto">
          <a:xfrm>
            <a:off x="2156724" y="2652096"/>
            <a:ext cx="929640" cy="593725"/>
          </a:xfrm>
          <a:prstGeom prst="rect">
            <a:avLst/>
          </a:prstGeom>
          <a:noFill/>
        </p:spPr>
      </p:pic>
      <p:sp>
        <p:nvSpPr>
          <p:cNvPr id="89" name="Text Box 7">
            <a:extLst>
              <a:ext uri="{FF2B5EF4-FFF2-40B4-BE49-F238E27FC236}">
                <a16:creationId xmlns:a16="http://schemas.microsoft.com/office/drawing/2014/main" id="{3DCA1913-F30A-691A-E7EC-4D6500F45FB3}"/>
              </a:ext>
            </a:extLst>
          </p:cNvPr>
          <p:cNvSpPr txBox="1"/>
          <p:nvPr/>
        </p:nvSpPr>
        <p:spPr>
          <a:xfrm>
            <a:off x="989905" y="2690176"/>
            <a:ext cx="1104900" cy="2514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pt-PT" sz="1100" kern="100" dirty="0" err="1">
                <a:effectLst/>
                <a:latin typeface="Calibri" panose="020F0502020204030204" pitchFamily="34" charset="0"/>
                <a:ea typeface="Calibri" panose="020F0502020204030204" pitchFamily="34" charset="0"/>
                <a:cs typeface="Times New Roman" panose="02020603050405020304" pitchFamily="18" charset="0"/>
              </a:rPr>
              <a:t>Starch</a:t>
            </a:r>
            <a:endParaRP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3" name="Straight Arrow Connector 92">
            <a:extLst>
              <a:ext uri="{FF2B5EF4-FFF2-40B4-BE49-F238E27FC236}">
                <a16:creationId xmlns:a16="http://schemas.microsoft.com/office/drawing/2014/main" id="{3D2B3D3C-1615-4494-902A-96921220C8F4}"/>
              </a:ext>
            </a:extLst>
          </p:cNvPr>
          <p:cNvCxnSpPr>
            <a:cxnSpLocks/>
            <a:stCxn id="6" idx="2"/>
            <a:endCxn id="3" idx="0"/>
          </p:cNvCxnSpPr>
          <p:nvPr/>
        </p:nvCxnSpPr>
        <p:spPr>
          <a:xfrm>
            <a:off x="2162152" y="5155867"/>
            <a:ext cx="459392" cy="466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5707EA-9ECD-63FE-F6C3-4E875031E22B}"/>
              </a:ext>
            </a:extLst>
          </p:cNvPr>
          <p:cNvCxnSpPr>
            <a:cxnSpLocks/>
            <a:stCxn id="90" idx="2"/>
            <a:endCxn id="38" idx="0"/>
          </p:cNvCxnSpPr>
          <p:nvPr/>
        </p:nvCxnSpPr>
        <p:spPr>
          <a:xfrm>
            <a:off x="2621544" y="3245821"/>
            <a:ext cx="367378" cy="787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95F4A4BB-717F-C602-5EBD-8D93AFDF4378}"/>
              </a:ext>
            </a:extLst>
          </p:cNvPr>
          <p:cNvPicPr>
            <a:picLocks noChangeAspect="1"/>
          </p:cNvPicPr>
          <p:nvPr/>
        </p:nvPicPr>
        <p:blipFill rotWithShape="1">
          <a:blip r:embed="rId3">
            <a:extLst>
              <a:ext uri="{28A0092B-C50C-407E-A947-70E740481C1C}">
                <a14:useLocalDpi xmlns:a14="http://schemas.microsoft.com/office/drawing/2010/main" val="0"/>
              </a:ext>
            </a:extLst>
          </a:blip>
          <a:srcRect r="33215"/>
          <a:stretch/>
        </p:blipFill>
        <p:spPr bwMode="auto">
          <a:xfrm>
            <a:off x="2630782" y="4033616"/>
            <a:ext cx="716280" cy="1130935"/>
          </a:xfrm>
          <a:prstGeom prst="rect">
            <a:avLst/>
          </a:prstGeom>
          <a:noFill/>
          <a:ln>
            <a:noFill/>
          </a:ln>
          <a:extLst>
            <a:ext uri="{53640926-AAD7-44D8-BBD7-CCE9431645EC}">
              <a14:shadowObscured xmlns:a14="http://schemas.microsoft.com/office/drawing/2010/main"/>
            </a:ext>
          </a:extLst>
        </p:spPr>
      </p:pic>
      <p:cxnSp>
        <p:nvCxnSpPr>
          <p:cNvPr id="81" name="Straight Arrow Connector 80">
            <a:extLst>
              <a:ext uri="{FF2B5EF4-FFF2-40B4-BE49-F238E27FC236}">
                <a16:creationId xmlns:a16="http://schemas.microsoft.com/office/drawing/2014/main" id="{2BB35BBC-3151-643E-C4D7-A12BA7C2A895}"/>
              </a:ext>
            </a:extLst>
          </p:cNvPr>
          <p:cNvCxnSpPr>
            <a:cxnSpLocks/>
            <a:stCxn id="38" idx="2"/>
            <a:endCxn id="3" idx="0"/>
          </p:cNvCxnSpPr>
          <p:nvPr/>
        </p:nvCxnSpPr>
        <p:spPr>
          <a:xfrm flipH="1">
            <a:off x="2621544" y="5164551"/>
            <a:ext cx="367378" cy="457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6D26FF-295E-0ACA-E642-101D13AB1CBF}"/>
              </a:ext>
            </a:extLst>
          </p:cNvPr>
          <p:cNvSpPr txBox="1"/>
          <p:nvPr/>
        </p:nvSpPr>
        <p:spPr>
          <a:xfrm>
            <a:off x="1917192" y="1163299"/>
            <a:ext cx="1427179" cy="369332"/>
          </a:xfrm>
          <a:prstGeom prst="rect">
            <a:avLst/>
          </a:prstGeom>
          <a:noFill/>
        </p:spPr>
        <p:txBody>
          <a:bodyPr wrap="square" rtlCol="0">
            <a:spAutoFit/>
          </a:bodyPr>
          <a:lstStyle/>
          <a:p>
            <a:pPr algn="ctr"/>
            <a:r>
              <a:rPr lang="pt-PT" dirty="0"/>
              <a:t>DATCO </a:t>
            </a:r>
          </a:p>
        </p:txBody>
      </p:sp>
      <p:cxnSp>
        <p:nvCxnSpPr>
          <p:cNvPr id="15" name="Straight Arrow Connector 14">
            <a:extLst>
              <a:ext uri="{FF2B5EF4-FFF2-40B4-BE49-F238E27FC236}">
                <a16:creationId xmlns:a16="http://schemas.microsoft.com/office/drawing/2014/main" id="{2821A91E-9EC3-364D-28F1-0E5F0E3C5884}"/>
              </a:ext>
            </a:extLst>
          </p:cNvPr>
          <p:cNvCxnSpPr>
            <a:cxnSpLocks/>
            <a:stCxn id="14" idx="2"/>
            <a:endCxn id="90" idx="0"/>
          </p:cNvCxnSpPr>
          <p:nvPr/>
        </p:nvCxnSpPr>
        <p:spPr>
          <a:xfrm flipH="1">
            <a:off x="2621544" y="1532631"/>
            <a:ext cx="9238" cy="1119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B73E49A-4FD5-51EE-2EC4-248CDCBC2BFA}"/>
              </a:ext>
            </a:extLst>
          </p:cNvPr>
          <p:cNvGrpSpPr/>
          <p:nvPr/>
        </p:nvGrpSpPr>
        <p:grpSpPr>
          <a:xfrm>
            <a:off x="6116711" y="1088696"/>
            <a:ext cx="5592199" cy="5488094"/>
            <a:chOff x="503801" y="1161261"/>
            <a:chExt cx="5592199" cy="5488094"/>
          </a:xfrm>
        </p:grpSpPr>
        <p:sp>
          <p:nvSpPr>
            <p:cNvPr id="4" name="Rectangle 3">
              <a:extLst>
                <a:ext uri="{FF2B5EF4-FFF2-40B4-BE49-F238E27FC236}">
                  <a16:creationId xmlns:a16="http://schemas.microsoft.com/office/drawing/2014/main" id="{961FB5E0-0D7B-DAE3-8ABC-004D0A9CD8F4}"/>
                </a:ext>
              </a:extLst>
            </p:cNvPr>
            <p:cNvSpPr/>
            <p:nvPr/>
          </p:nvSpPr>
          <p:spPr>
            <a:xfrm>
              <a:off x="503801" y="1161261"/>
              <a:ext cx="5592199" cy="5488094"/>
            </a:xfrm>
            <a:prstGeom prst="rect">
              <a:avLst/>
            </a:prstGeom>
            <a:no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3A10BBF-D1E1-1EB5-84A8-F449C3336998}"/>
                </a:ext>
              </a:extLst>
            </p:cNvPr>
            <p:cNvSpPr/>
            <p:nvPr/>
          </p:nvSpPr>
          <p:spPr>
            <a:xfrm>
              <a:off x="1139563" y="1895855"/>
              <a:ext cx="4145870" cy="786697"/>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dirty="0">
                  <a:solidFill>
                    <a:prstClr val="white"/>
                  </a:solidFill>
                  <a:latin typeface="Calibri" panose="020F0502020204030204"/>
                </a:rPr>
                <a:t>Stock for </a:t>
              </a:r>
              <a:r>
                <a:rPr lang="pt-PT" sz="1200" dirty="0" err="1">
                  <a:solidFill>
                    <a:prstClr val="white"/>
                  </a:solidFill>
                  <a:latin typeface="Calibri" panose="020F0502020204030204"/>
                </a:rPr>
                <a:t>bought</a:t>
              </a:r>
              <a:r>
                <a:rPr lang="pt-PT" sz="1200" dirty="0">
                  <a:solidFill>
                    <a:prstClr val="white"/>
                  </a:solidFill>
                  <a:latin typeface="Calibri" panose="020F0502020204030204"/>
                </a:rPr>
                <a:t> Cassava </a:t>
              </a:r>
              <a:r>
                <a:rPr lang="pt-PT" sz="1200" dirty="0" err="1">
                  <a:solidFill>
                    <a:prstClr val="white"/>
                  </a:solidFill>
                  <a:latin typeface="Calibri" panose="020F0502020204030204"/>
                </a:rPr>
                <a:t>Starch</a:t>
              </a:r>
              <a:endParaRPr kumimoji="0" lang="en-GB" sz="12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4312BF3-9D61-BAD0-2BEA-59D385B2CCE6}"/>
                </a:ext>
              </a:extLst>
            </p:cNvPr>
            <p:cNvSpPr/>
            <p:nvPr/>
          </p:nvSpPr>
          <p:spPr>
            <a:xfrm>
              <a:off x="4179746" y="3665497"/>
              <a:ext cx="1105687" cy="1041339"/>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PLA Granules Stock</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160B3B0-B8AA-AD70-BB5B-E2090BFBAD96}"/>
                </a:ext>
              </a:extLst>
            </p:cNvPr>
            <p:cNvSpPr/>
            <p:nvPr/>
          </p:nvSpPr>
          <p:spPr>
            <a:xfrm>
              <a:off x="1081858" y="3647986"/>
              <a:ext cx="2470582" cy="1041339"/>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rPr>
                <a:t>From starch </a:t>
              </a:r>
              <a:r>
                <a:rPr lang="en-US" sz="1050" dirty="0">
                  <a:solidFill>
                    <a:prstClr val="white"/>
                  </a:solidFill>
                  <a:latin typeface="Calibri" panose="020F0502020204030204"/>
                </a:rPr>
                <a:t> to PLA granules</a:t>
              </a:r>
              <a:endParaRPr kumimoji="0" lang="en-US"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35325B-F7A5-BEE6-72B5-2C54C02BECD9}"/>
                </a:ext>
              </a:extLst>
            </p:cNvPr>
            <p:cNvSpPr/>
            <p:nvPr/>
          </p:nvSpPr>
          <p:spPr>
            <a:xfrm>
              <a:off x="1081858" y="4990540"/>
              <a:ext cx="1904259" cy="676227"/>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Eletrical</a:t>
              </a: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instalations</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Graphic 18" descr="Single gear outline">
              <a:extLst>
                <a:ext uri="{FF2B5EF4-FFF2-40B4-BE49-F238E27FC236}">
                  <a16:creationId xmlns:a16="http://schemas.microsoft.com/office/drawing/2014/main" id="{2FC533B7-E51E-7774-B824-2C4CDB5015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41252" y="3617613"/>
              <a:ext cx="295529" cy="295529"/>
            </a:xfrm>
            <a:prstGeom prst="rect">
              <a:avLst/>
            </a:prstGeom>
          </p:spPr>
        </p:pic>
        <p:sp>
          <p:nvSpPr>
            <p:cNvPr id="20" name="Rectangle 19">
              <a:extLst>
                <a:ext uri="{FF2B5EF4-FFF2-40B4-BE49-F238E27FC236}">
                  <a16:creationId xmlns:a16="http://schemas.microsoft.com/office/drawing/2014/main" id="{160E0282-6656-DD53-BD62-DAB3C3149BC8}"/>
                </a:ext>
              </a:extLst>
            </p:cNvPr>
            <p:cNvSpPr/>
            <p:nvPr/>
          </p:nvSpPr>
          <p:spPr>
            <a:xfrm>
              <a:off x="3521934" y="4990540"/>
              <a:ext cx="1810059" cy="676227"/>
            </a:xfrm>
            <a:prstGeom prst="rect">
              <a:avLst/>
            </a:prstGeom>
            <a:solidFill>
              <a:schemeClr val="tx1">
                <a:lumMod val="50000"/>
                <a:lumOff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Water</a:t>
              </a:r>
              <a:r>
                <a:rPr kumimoji="0" lang="pt-PT"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PT" sz="1050" b="0" i="0" u="none" strike="noStrike" kern="1200" cap="none" spc="0" normalizeH="0" baseline="0" noProof="0" dirty="0" err="1">
                  <a:ln>
                    <a:noFill/>
                  </a:ln>
                  <a:solidFill>
                    <a:prstClr val="white"/>
                  </a:solidFill>
                  <a:effectLst/>
                  <a:uLnTx/>
                  <a:uFillTx/>
                  <a:latin typeface="Calibri" panose="020F0502020204030204"/>
                  <a:ea typeface="+mn-ea"/>
                  <a:cs typeface="+mn-cs"/>
                </a:rPr>
                <a:t>facilities</a:t>
              </a:r>
              <a:endParaRPr kumimoji="0" lang="LID4096"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24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1C924-D624-3845-553F-CA6B33D0C19B}"/>
              </a:ext>
            </a:extLst>
          </p:cNvPr>
          <p:cNvSpPr/>
          <p:nvPr/>
        </p:nvSpPr>
        <p:spPr>
          <a:xfrm>
            <a:off x="559292" y="263288"/>
            <a:ext cx="11105965" cy="340393"/>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77280" rtl="0" eaLnBrk="1" fontAlgn="auto" latinLnBrk="0" hangingPunct="1">
              <a:lnSpc>
                <a:spcPct val="100000"/>
              </a:lnSpc>
              <a:spcBef>
                <a:spcPts val="0"/>
              </a:spcBef>
              <a:spcAft>
                <a:spcPts val="0"/>
              </a:spcAft>
              <a:buClrTx/>
              <a:buSzTx/>
              <a:buFontTx/>
              <a:buNone/>
              <a:tabLst/>
              <a:defRPr/>
            </a:pPr>
            <a:r>
              <a:rPr kumimoji="0" lang="pt-PT" sz="1800" b="1" i="0" u="none" strike="noStrike" kern="1200" cap="none" spc="0" normalizeH="0" baseline="0" noProof="0" dirty="0" err="1">
                <a:ln>
                  <a:noFill/>
                </a:ln>
                <a:solidFill>
                  <a:srgbClr val="ED8A22"/>
                </a:solidFill>
                <a:effectLst/>
                <a:uLnTx/>
                <a:uFillTx/>
                <a:latin typeface="Arial"/>
                <a:ea typeface="+mn-ea"/>
                <a:cs typeface="Arial"/>
              </a:rPr>
              <a:t>Domestic</a:t>
            </a:r>
            <a:r>
              <a:rPr kumimoji="0" lang="pt-PT" sz="1800" b="1" i="0" u="none" strike="noStrike" kern="1200" cap="none" spc="0" normalizeH="0" baseline="0" noProof="0" dirty="0">
                <a:ln>
                  <a:noFill/>
                </a:ln>
                <a:solidFill>
                  <a:srgbClr val="ED8A22"/>
                </a:solidFill>
                <a:effectLst/>
                <a:uLnTx/>
                <a:uFillTx/>
                <a:latin typeface="Arial"/>
                <a:ea typeface="+mn-ea"/>
                <a:cs typeface="Arial"/>
              </a:rPr>
              <a:t> </a:t>
            </a:r>
            <a:r>
              <a:rPr kumimoji="0" lang="pt-PT" sz="1800" b="1" i="0" u="none" strike="noStrike" kern="1200" cap="none" spc="0" normalizeH="0" baseline="0" noProof="0" dirty="0" err="1">
                <a:ln>
                  <a:noFill/>
                </a:ln>
                <a:solidFill>
                  <a:srgbClr val="ED8A22"/>
                </a:solidFill>
                <a:effectLst/>
                <a:uLnTx/>
                <a:uFillTx/>
                <a:latin typeface="Arial"/>
                <a:ea typeface="+mn-ea"/>
                <a:cs typeface="Arial"/>
              </a:rPr>
              <a:t>Market</a:t>
            </a:r>
            <a:r>
              <a:rPr lang="pt-PT" b="1" dirty="0">
                <a:solidFill>
                  <a:srgbClr val="ED8A22"/>
                </a:solidFill>
                <a:latin typeface="Arial"/>
                <a:cs typeface="Arial"/>
              </a:rPr>
              <a:t> </a:t>
            </a:r>
            <a:r>
              <a:rPr kumimoji="0" lang="pt-PT" sz="1800" b="1" i="0" u="none" strike="noStrike" kern="1200" cap="none" spc="0" normalizeH="0" baseline="0" noProof="0" dirty="0">
                <a:ln>
                  <a:noFill/>
                </a:ln>
                <a:solidFill>
                  <a:srgbClr val="ED8A22"/>
                </a:solidFill>
                <a:effectLst/>
                <a:uLnTx/>
                <a:uFillTx/>
                <a:latin typeface="Arial"/>
                <a:ea typeface="+mn-ea"/>
                <a:cs typeface="Arial"/>
              </a:rPr>
              <a:t>(</a:t>
            </a:r>
            <a:r>
              <a:rPr kumimoji="0" lang="pt-PT" sz="1800" b="1" i="0" u="none" strike="noStrike" kern="1200" cap="none" spc="0" normalizeH="0" baseline="0" noProof="0" dirty="0" err="1">
                <a:ln>
                  <a:noFill/>
                </a:ln>
                <a:solidFill>
                  <a:srgbClr val="ED8A22"/>
                </a:solidFill>
                <a:effectLst/>
                <a:uLnTx/>
                <a:uFillTx/>
                <a:latin typeface="Arial"/>
                <a:ea typeface="+mn-ea"/>
                <a:cs typeface="Arial"/>
              </a:rPr>
              <a:t>still</a:t>
            </a:r>
            <a:r>
              <a:rPr kumimoji="0" lang="pt-PT" sz="1800" b="1" i="0" u="none" strike="noStrike" kern="1200" cap="none" spc="0" normalizeH="0" baseline="0" noProof="0" dirty="0">
                <a:ln>
                  <a:noFill/>
                </a:ln>
                <a:solidFill>
                  <a:srgbClr val="ED8A22"/>
                </a:solidFill>
                <a:effectLst/>
                <a:uLnTx/>
                <a:uFillTx/>
                <a:latin typeface="Arial"/>
                <a:ea typeface="+mn-ea"/>
                <a:cs typeface="Arial"/>
              </a:rPr>
              <a:t> </a:t>
            </a:r>
            <a:r>
              <a:rPr kumimoji="0" lang="pt-PT" sz="1800" b="1" i="0" u="none" strike="noStrike" kern="1200" cap="none" spc="0" normalizeH="0" baseline="0" noProof="0" dirty="0" err="1">
                <a:ln>
                  <a:noFill/>
                </a:ln>
                <a:solidFill>
                  <a:srgbClr val="ED8A22"/>
                </a:solidFill>
                <a:effectLst/>
                <a:uLnTx/>
                <a:uFillTx/>
                <a:latin typeface="Arial"/>
                <a:ea typeface="+mn-ea"/>
                <a:cs typeface="Arial"/>
              </a:rPr>
              <a:t>consuming</a:t>
            </a:r>
            <a:r>
              <a:rPr kumimoji="0" lang="pt-PT" sz="1800" b="1" i="0" u="none" strike="noStrike" kern="1200" cap="none" spc="0" normalizeH="0" baseline="0" noProof="0" dirty="0">
                <a:ln>
                  <a:noFill/>
                </a:ln>
                <a:solidFill>
                  <a:srgbClr val="ED8A22"/>
                </a:solidFill>
                <a:effectLst/>
                <a:uLnTx/>
                <a:uFillTx/>
                <a:latin typeface="Arial"/>
                <a:ea typeface="+mn-ea"/>
                <a:cs typeface="Arial"/>
              </a:rPr>
              <a:t> </a:t>
            </a:r>
            <a:r>
              <a:rPr kumimoji="0" lang="pt-PT" sz="1800" b="1" i="0" u="none" strike="noStrike" kern="1200" cap="none" spc="0" normalizeH="0" baseline="0" noProof="0" dirty="0" err="1">
                <a:ln>
                  <a:noFill/>
                </a:ln>
                <a:solidFill>
                  <a:srgbClr val="ED8A22"/>
                </a:solidFill>
                <a:effectLst/>
                <a:uLnTx/>
                <a:uFillTx/>
                <a:latin typeface="Arial"/>
                <a:ea typeface="+mn-ea"/>
                <a:cs typeface="Arial"/>
              </a:rPr>
              <a:t>inorganic</a:t>
            </a:r>
            <a:r>
              <a:rPr kumimoji="0" lang="pt-PT" sz="1800" b="1" i="0" u="none" strike="noStrike" kern="1200" cap="none" spc="0" normalizeH="0" baseline="0" noProof="0" dirty="0">
                <a:ln>
                  <a:noFill/>
                </a:ln>
                <a:solidFill>
                  <a:srgbClr val="ED8A22"/>
                </a:solidFill>
                <a:effectLst/>
                <a:uLnTx/>
                <a:uFillTx/>
                <a:latin typeface="Arial"/>
                <a:ea typeface="+mn-ea"/>
                <a:cs typeface="Arial"/>
              </a:rPr>
              <a:t> </a:t>
            </a:r>
            <a:r>
              <a:rPr kumimoji="0" lang="pt-PT" sz="1800" b="1" i="0" u="none" strike="noStrike" kern="1200" cap="none" spc="0" normalizeH="0" baseline="0" noProof="0" dirty="0" err="1">
                <a:ln>
                  <a:noFill/>
                </a:ln>
                <a:solidFill>
                  <a:srgbClr val="ED8A22"/>
                </a:solidFill>
                <a:effectLst/>
                <a:uLnTx/>
                <a:uFillTx/>
                <a:latin typeface="Arial"/>
                <a:ea typeface="+mn-ea"/>
                <a:cs typeface="Arial"/>
              </a:rPr>
              <a:t>plastic</a:t>
            </a:r>
            <a:r>
              <a:rPr kumimoji="0" lang="pt-PT" sz="1800" b="1" i="0" u="none" strike="noStrike" kern="1200" cap="none" spc="0" normalizeH="0" baseline="0" noProof="0" dirty="0">
                <a:ln>
                  <a:noFill/>
                </a:ln>
                <a:solidFill>
                  <a:srgbClr val="ED8A22"/>
                </a:solidFill>
                <a:effectLst/>
                <a:uLnTx/>
                <a:uFillTx/>
                <a:latin typeface="Arial"/>
                <a:ea typeface="+mn-ea"/>
                <a:cs typeface="Arial"/>
              </a:rPr>
              <a:t>)</a:t>
            </a:r>
          </a:p>
        </p:txBody>
      </p:sp>
      <p:sp>
        <p:nvSpPr>
          <p:cNvPr id="7" name="TextBox 6">
            <a:extLst>
              <a:ext uri="{FF2B5EF4-FFF2-40B4-BE49-F238E27FC236}">
                <a16:creationId xmlns:a16="http://schemas.microsoft.com/office/drawing/2014/main" id="{A458FD1D-B534-3BF3-5BC9-E82867DEC865}"/>
              </a:ext>
            </a:extLst>
          </p:cNvPr>
          <p:cNvSpPr txBox="1"/>
          <p:nvPr/>
        </p:nvSpPr>
        <p:spPr>
          <a:xfrm>
            <a:off x="559292" y="831852"/>
            <a:ext cx="6889073" cy="5462778"/>
          </a:xfrm>
          <a:prstGeom prst="rect">
            <a:avLst/>
          </a:prstGeom>
          <a:noFill/>
        </p:spPr>
        <p:txBody>
          <a:bodyPr wrap="square">
            <a:spAutoFit/>
          </a:bodyPr>
          <a:lstStyle/>
          <a:p>
            <a:pPr algn="just">
              <a:lnSpc>
                <a:spcPct val="150000"/>
              </a:lnSpc>
            </a:pPr>
            <a:r>
              <a:rPr lang="pt-BR" sz="1300" b="1" dirty="0"/>
              <a:t>TOPACK MOCAMBIQUE-INDUSTRIA DE PLASTICOS S.A</a:t>
            </a:r>
            <a:r>
              <a:rPr lang="pt-BR" sz="1300" dirty="0"/>
              <a:t>: </a:t>
            </a:r>
            <a:r>
              <a:rPr lang="en-US" sz="1300" dirty="0"/>
              <a:t>A company that produces and sells plastic products such as buckets, drums, boxes, jars, crates, tables, chairs, pallets and preforms. The company operates out of Maputo and has clients in various sectors, such as food, beverages, construction, agriculture and industry.</a:t>
            </a:r>
          </a:p>
          <a:p>
            <a:pPr algn="just">
              <a:lnSpc>
                <a:spcPct val="150000"/>
              </a:lnSpc>
            </a:pPr>
            <a:endParaRPr lang="pt-BR" sz="1300" dirty="0"/>
          </a:p>
          <a:p>
            <a:pPr algn="just">
              <a:lnSpc>
                <a:spcPct val="150000"/>
              </a:lnSpc>
            </a:pPr>
            <a:r>
              <a:rPr lang="pt-BR" sz="1300" dirty="0"/>
              <a:t> </a:t>
            </a:r>
            <a:r>
              <a:rPr lang="pt-BR" sz="1300" b="1" dirty="0"/>
              <a:t>Arkay Plastics (Moçambique), Limitada: </a:t>
            </a:r>
            <a:r>
              <a:rPr lang="en-US" sz="1300" dirty="0"/>
              <a:t>It is a company that produces and distributes plastic products such as bottles, lids, cups, plates, cutlery, etc. The company is part of the </a:t>
            </a:r>
            <a:r>
              <a:rPr lang="en-US" sz="1300" dirty="0" err="1"/>
              <a:t>Arkay</a:t>
            </a:r>
            <a:r>
              <a:rPr lang="en-US" sz="1300" dirty="0"/>
              <a:t> group, which has operations in several African countries, such as Kenya, Malawi, Zambia, Tanzania, etc.</a:t>
            </a:r>
          </a:p>
          <a:p>
            <a:pPr algn="just">
              <a:lnSpc>
                <a:spcPct val="150000"/>
              </a:lnSpc>
            </a:pPr>
            <a:endParaRPr lang="pt-BR" sz="1300" dirty="0"/>
          </a:p>
          <a:p>
            <a:pPr algn="just">
              <a:lnSpc>
                <a:spcPct val="150000"/>
              </a:lnSpc>
            </a:pPr>
            <a:r>
              <a:rPr lang="pt-BR" sz="1300" b="1" dirty="0"/>
              <a:t>Plastex: </a:t>
            </a:r>
            <a:r>
              <a:rPr lang="en-US" sz="1300" dirty="0"/>
              <a:t>The leading supplier of plastic storage tanks in Mozambique, with over 20 years' experience. The company offers solutions for storing water, fuel, chemicals and other liquids. The company operates from four strategically positioned factories: </a:t>
            </a:r>
            <a:r>
              <a:rPr lang="en-US" sz="1300" dirty="0" err="1"/>
              <a:t>Nacala</a:t>
            </a:r>
            <a:r>
              <a:rPr lang="en-US" sz="1300" dirty="0"/>
              <a:t> (in the north), Beira (in the </a:t>
            </a:r>
            <a:r>
              <a:rPr lang="en-US" sz="1300" dirty="0" err="1"/>
              <a:t>centre</a:t>
            </a:r>
            <a:r>
              <a:rPr lang="en-US" sz="1300" dirty="0"/>
              <a:t>), Tete (</a:t>
            </a:r>
            <a:r>
              <a:rPr lang="en-US" sz="1300" dirty="0" err="1"/>
              <a:t>centre</a:t>
            </a:r>
            <a:r>
              <a:rPr lang="en-US" sz="1300" dirty="0"/>
              <a:t>-west) and Maputo (in the south).</a:t>
            </a:r>
          </a:p>
          <a:p>
            <a:pPr algn="just">
              <a:lnSpc>
                <a:spcPct val="150000"/>
              </a:lnSpc>
            </a:pPr>
            <a:endParaRPr lang="pt-BR" sz="1300" dirty="0"/>
          </a:p>
          <a:p>
            <a:pPr algn="just">
              <a:lnSpc>
                <a:spcPct val="150000"/>
              </a:lnSpc>
            </a:pPr>
            <a:r>
              <a:rPr lang="pt-BR" sz="1300" b="1" dirty="0"/>
              <a:t>Savannah Fabrica De Tubos Plasticos: </a:t>
            </a:r>
            <a:r>
              <a:rPr lang="en-US" sz="1300" dirty="0"/>
              <a:t>A plastic pipe factory founded in January 2017. Savannah's main activity is the manufacture and </a:t>
            </a:r>
            <a:r>
              <a:rPr lang="en-US" sz="1300" dirty="0" err="1"/>
              <a:t>commercialisation</a:t>
            </a:r>
            <a:r>
              <a:rPr lang="en-US" sz="1300" dirty="0"/>
              <a:t> of ISOGRIS, COPOLENE (HDPE), PPR, CORRUGATED, RINGED pipes and PPR accessories. The company serves the construction, sanitation, irrigation, mining and industrial sectors.</a:t>
            </a:r>
            <a:endParaRPr lang="LID4096" sz="1300" dirty="0"/>
          </a:p>
        </p:txBody>
      </p:sp>
      <p:graphicFrame>
        <p:nvGraphicFramePr>
          <p:cNvPr id="8" name="Chart 7">
            <a:extLst>
              <a:ext uri="{FF2B5EF4-FFF2-40B4-BE49-F238E27FC236}">
                <a16:creationId xmlns:a16="http://schemas.microsoft.com/office/drawing/2014/main" id="{D67B8205-43DF-FAF4-A5D3-DEE21745DFA7}"/>
              </a:ext>
            </a:extLst>
          </p:cNvPr>
          <p:cNvGraphicFramePr>
            <a:graphicFrameLocks/>
          </p:cNvGraphicFramePr>
          <p:nvPr>
            <p:extLst>
              <p:ext uri="{D42A27DB-BD31-4B8C-83A1-F6EECF244321}">
                <p14:modId xmlns:p14="http://schemas.microsoft.com/office/powerpoint/2010/main" val="1881583196"/>
              </p:ext>
            </p:extLst>
          </p:nvPr>
        </p:nvGraphicFramePr>
        <p:xfrm>
          <a:off x="8025412" y="994299"/>
          <a:ext cx="3338003" cy="323182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FD5A96C6-8B8E-3BA2-F89D-47BD57086209}"/>
              </a:ext>
            </a:extLst>
          </p:cNvPr>
          <p:cNvSpPr txBox="1"/>
          <p:nvPr/>
        </p:nvSpPr>
        <p:spPr>
          <a:xfrm>
            <a:off x="7837714" y="4616740"/>
            <a:ext cx="3525701" cy="1600438"/>
          </a:xfrm>
          <a:prstGeom prst="rect">
            <a:avLst/>
          </a:prstGeom>
          <a:noFill/>
        </p:spPr>
        <p:txBody>
          <a:bodyPr wrap="square" rtlCol="0">
            <a:spAutoFit/>
          </a:bodyPr>
          <a:lstStyle/>
          <a:p>
            <a:pPr algn="just"/>
            <a:r>
              <a:rPr lang="en-US" sz="1400" dirty="0"/>
              <a:t>The domestic market is still dominated by inorganic plastic. </a:t>
            </a:r>
          </a:p>
          <a:p>
            <a:pPr algn="just"/>
            <a:endParaRPr lang="en-US" sz="1400" dirty="0"/>
          </a:p>
          <a:p>
            <a:pPr algn="just"/>
            <a:r>
              <a:rPr lang="en-US" sz="1400" dirty="0"/>
              <a:t>These companies are potential customers for ECOPREGE's bioplastics in the transition period to the exclusive use of bioplastics or biodegradable packaging.</a:t>
            </a:r>
            <a:endParaRPr lang="LID4096" sz="1400" dirty="0"/>
          </a:p>
        </p:txBody>
      </p:sp>
    </p:spTree>
    <p:extLst>
      <p:ext uri="{BB962C8B-B14F-4D97-AF65-F5344CB8AC3E}">
        <p14:creationId xmlns:p14="http://schemas.microsoft.com/office/powerpoint/2010/main" val="23017277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6070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6318</TotalTime>
  <Words>1310</Words>
  <Application>Microsoft Office PowerPoint</Application>
  <PresentationFormat>Widescreen</PresentationFormat>
  <Paragraphs>369</Paragraphs>
  <Slides>12</Slides>
  <Notes>0</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Calibri Light</vt:lpstr>
      <vt:lpstr>Verdana</vt:lpstr>
      <vt:lpstr>Wingdings</vt:lpstr>
      <vt:lpstr>1_Office Theme</vt:lpstr>
      <vt:lpstr>2_Office Theme</vt:lpstr>
      <vt:lpstr>Worksheet</vt:lpstr>
      <vt:lpstr>Investment Oportumity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Projecto ECOPREGE</dc:title>
  <dc:creator>Marcos Inacio</dc:creator>
  <cp:lastModifiedBy>Marcos Inacio</cp:lastModifiedBy>
  <cp:revision>40</cp:revision>
  <dcterms:created xsi:type="dcterms:W3CDTF">2024-01-12T18:51:34Z</dcterms:created>
  <dcterms:modified xsi:type="dcterms:W3CDTF">2025-04-12T09:23:27Z</dcterms:modified>
</cp:coreProperties>
</file>